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6"/>
  </p:notesMasterIdLst>
  <p:sldIdLst>
    <p:sldId id="256" r:id="rId3"/>
    <p:sldId id="291" r:id="rId4"/>
    <p:sldId id="267" r:id="rId5"/>
    <p:sldId id="259" r:id="rId6"/>
    <p:sldId id="290" r:id="rId7"/>
    <p:sldId id="268" r:id="rId8"/>
    <p:sldId id="269" r:id="rId9"/>
    <p:sldId id="288" r:id="rId10"/>
    <p:sldId id="261" r:id="rId11"/>
    <p:sldId id="273" r:id="rId12"/>
    <p:sldId id="272" r:id="rId13"/>
    <p:sldId id="271" r:id="rId14"/>
    <p:sldId id="270" r:id="rId15"/>
    <p:sldId id="262" r:id="rId16"/>
    <p:sldId id="274" r:id="rId17"/>
    <p:sldId id="263" r:id="rId18"/>
    <p:sldId id="276" r:id="rId19"/>
    <p:sldId id="277" r:id="rId20"/>
    <p:sldId id="278" r:id="rId21"/>
    <p:sldId id="279" r:id="rId22"/>
    <p:sldId id="280" r:id="rId23"/>
    <p:sldId id="264" r:id="rId24"/>
    <p:sldId id="281" r:id="rId25"/>
    <p:sldId id="282" r:id="rId26"/>
    <p:sldId id="283" r:id="rId27"/>
    <p:sldId id="285" r:id="rId28"/>
    <p:sldId id="284" r:id="rId29"/>
    <p:sldId id="275" r:id="rId30"/>
    <p:sldId id="286" r:id="rId31"/>
    <p:sldId id="287" r:id="rId32"/>
    <p:sldId id="265" r:id="rId33"/>
    <p:sldId id="296" r:id="rId34"/>
    <p:sldId id="266" r:id="rId35"/>
  </p:sldIdLst>
  <p:sldSz cx="18288000" cy="10287000"/>
  <p:notesSz cx="6858000" cy="9144000"/>
  <p:embeddedFontLst>
    <p:embeddedFont>
      <p:font typeface="Montserrat" panose="00000500000000000000" pitchFamily="2" charset="0"/>
      <p:regular r:id="rId37"/>
      <p:bold r:id="rId38"/>
      <p:italic r:id="rId39"/>
      <p:boldItalic r:id="rId40"/>
    </p:embeddedFont>
    <p:embeddedFont>
      <p:font typeface="Montserrat Medium" panose="00000600000000000000" pitchFamily="2" charset="0"/>
      <p:regular r:id="rId41"/>
      <p:bold r:id="rId42"/>
      <p:italic r:id="rId43"/>
      <p:boldItalic r:id="rId44"/>
    </p:embeddedFont>
    <p:embeddedFont>
      <p:font typeface="RoxboroughCF"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Wk34Gq2bzjye28lCD6jfvnbve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0" d="100"/>
          <a:sy n="50" d="100"/>
        </p:scale>
        <p:origin x="97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82203F44-038E-B0E7-5460-D97B7ED53643}"/>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7808AFB4-3B97-6DD9-49C6-A147786525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8620E7BE-1C5D-FC4B-54F7-1F96E4AEA4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4652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8CDCCD40-8D0D-4AC9-CA71-F626FEC99BD4}"/>
            </a:ext>
          </a:extLst>
        </p:cNvPr>
        <p:cNvGrpSpPr/>
        <p:nvPr/>
      </p:nvGrpSpPr>
      <p:grpSpPr>
        <a:xfrm>
          <a:off x="0" y="0"/>
          <a:ext cx="0" cy="0"/>
          <a:chOff x="0" y="0"/>
          <a:chExt cx="0" cy="0"/>
        </a:xfrm>
      </p:grpSpPr>
      <p:sp>
        <p:nvSpPr>
          <p:cNvPr id="134" name="Google Shape;134;p7:notes">
            <a:extLst>
              <a:ext uri="{FF2B5EF4-FFF2-40B4-BE49-F238E27FC236}">
                <a16:creationId xmlns:a16="http://schemas.microsoft.com/office/drawing/2014/main" id="{0CE733AE-89DE-2B3B-A0D5-899CF9319E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a:extLst>
              <a:ext uri="{FF2B5EF4-FFF2-40B4-BE49-F238E27FC236}">
                <a16:creationId xmlns:a16="http://schemas.microsoft.com/office/drawing/2014/main" id="{9CE23698-A879-BABB-000A-7B08DD2AF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698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96F595D-CB96-8E8C-04CC-D2CD8B3BFE22}"/>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10591CEF-FB18-1513-3273-1136E1D450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F6280476-E37E-1972-BF22-395D29974D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51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7E891DC-96E0-1D44-080A-EA583A6409FE}"/>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323992EF-C851-532F-DE3B-E3274F877D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242784F7-0534-B93E-0455-0E46F5DBC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922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2A49AE1-E3FB-7666-EB64-FC08E4EEC55B}"/>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8F120143-6A23-6ADD-C1FD-F0807C0DEF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E8DBA4A4-00BA-55B4-BAEC-A265397590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680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666B5B36-69D3-7F12-0805-B1B2693B1CE4}"/>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E02848CB-587D-D190-D729-95B144BC57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08469DDC-D4AC-4C86-4267-789F16578C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335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4AAA85D4-3FD1-AAC9-8757-F57B950680B3}"/>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D3ECF749-01FD-F1AF-4B94-E247452D11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C1FB2394-26AB-C473-A4F4-A83887954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701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EB1857BC-6EDF-8FBE-03FB-3E6D212D4723}"/>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4A66BA8A-875D-EBA7-9FEF-704FC8530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063C1402-AA2E-E4A3-44CE-3ABF0648C4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57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3388682C-6BC9-9803-0390-B1B0824EEF08}"/>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4DEC55E6-EC58-313D-7238-49862A557A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8C2925A4-0C87-0631-6724-DB077A7170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336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0DDABF48-EB7D-C05A-E030-A57714C5A9B8}"/>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F98563D5-8635-B5E1-210A-132737D8BC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A3637C4A-26A8-56B6-D5D4-B1A6E91F3F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415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6ADD3DA6-D172-0A02-396C-C432AF0DBBC7}"/>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C0BB4F25-A862-F20C-0E53-C6B06450C6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A09F140E-D8EF-6665-0EF5-546EEA8497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2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a:extLst>
            <a:ext uri="{FF2B5EF4-FFF2-40B4-BE49-F238E27FC236}">
              <a16:creationId xmlns:a16="http://schemas.microsoft.com/office/drawing/2014/main" id="{1F7C6686-8CDA-4C3A-E60D-D0BB996923D6}"/>
            </a:ext>
          </a:extLst>
        </p:cNvPr>
        <p:cNvGrpSpPr/>
        <p:nvPr/>
      </p:nvGrpSpPr>
      <p:grpSpPr>
        <a:xfrm>
          <a:off x="0" y="0"/>
          <a:ext cx="0" cy="0"/>
          <a:chOff x="0" y="0"/>
          <a:chExt cx="0" cy="0"/>
        </a:xfrm>
      </p:grpSpPr>
      <p:sp>
        <p:nvSpPr>
          <p:cNvPr id="146" name="Google Shape;146;p9:notes">
            <a:extLst>
              <a:ext uri="{FF2B5EF4-FFF2-40B4-BE49-F238E27FC236}">
                <a16:creationId xmlns:a16="http://schemas.microsoft.com/office/drawing/2014/main" id="{2834014F-E55D-882F-34E2-71F5D652D6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9:notes">
            <a:extLst>
              <a:ext uri="{FF2B5EF4-FFF2-40B4-BE49-F238E27FC236}">
                <a16:creationId xmlns:a16="http://schemas.microsoft.com/office/drawing/2014/main" id="{3ED6FC53-BF8E-3974-5CF6-A4949F7D8A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79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BD4C3714-5748-771D-7749-30C67ECEDA37}"/>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870E469A-0627-065D-09B5-4EEB946A80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D8F43B9A-58F0-4998-B4A5-E09428E8CA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010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D5C73F1-81DA-C947-0951-BACC9A0BC8B3}"/>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3F363275-C83E-2BC0-0F9F-6D9A38B1DC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6242E808-1832-D852-5C64-FE9FCC0E7B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79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6EF3E62-A468-D9B6-3C8A-39422A0637AE}"/>
            </a:ext>
          </a:extLst>
        </p:cNvPr>
        <p:cNvGrpSpPr/>
        <p:nvPr/>
      </p:nvGrpSpPr>
      <p:grpSpPr>
        <a:xfrm>
          <a:off x="0" y="0"/>
          <a:ext cx="0" cy="0"/>
          <a:chOff x="0" y="0"/>
          <a:chExt cx="0" cy="0"/>
        </a:xfrm>
      </p:grpSpPr>
      <p:sp>
        <p:nvSpPr>
          <p:cNvPr id="140" name="Google Shape;140;p8:notes">
            <a:extLst>
              <a:ext uri="{FF2B5EF4-FFF2-40B4-BE49-F238E27FC236}">
                <a16:creationId xmlns:a16="http://schemas.microsoft.com/office/drawing/2014/main" id="{4F5BC4DD-52BC-40FC-C46B-F2A84DE3E2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a:extLst>
              <a:ext uri="{FF2B5EF4-FFF2-40B4-BE49-F238E27FC236}">
                <a16:creationId xmlns:a16="http://schemas.microsoft.com/office/drawing/2014/main" id="{64497669-D621-B99A-8749-DC2CCF08D4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1745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B11D73EB-6FBC-A894-E1C6-CA6031F03E95}"/>
            </a:ext>
          </a:extLst>
        </p:cNvPr>
        <p:cNvGrpSpPr/>
        <p:nvPr/>
      </p:nvGrpSpPr>
      <p:grpSpPr>
        <a:xfrm>
          <a:off x="0" y="0"/>
          <a:ext cx="0" cy="0"/>
          <a:chOff x="0" y="0"/>
          <a:chExt cx="0" cy="0"/>
        </a:xfrm>
      </p:grpSpPr>
      <p:sp>
        <p:nvSpPr>
          <p:cNvPr id="152" name="Google Shape;152;p10:notes">
            <a:extLst>
              <a:ext uri="{FF2B5EF4-FFF2-40B4-BE49-F238E27FC236}">
                <a16:creationId xmlns:a16="http://schemas.microsoft.com/office/drawing/2014/main" id="{5E3D2449-B460-FABD-F52E-A6154D6776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0:notes">
            <a:extLst>
              <a:ext uri="{FF2B5EF4-FFF2-40B4-BE49-F238E27FC236}">
                <a16:creationId xmlns:a16="http://schemas.microsoft.com/office/drawing/2014/main" id="{EEE8E00C-8C97-4A96-A709-ABD25136B1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933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9728993D-368D-5CEF-C2E9-0A8944BC82E3}"/>
            </a:ext>
          </a:extLst>
        </p:cNvPr>
        <p:cNvGrpSpPr/>
        <p:nvPr/>
      </p:nvGrpSpPr>
      <p:grpSpPr>
        <a:xfrm>
          <a:off x="0" y="0"/>
          <a:ext cx="0" cy="0"/>
          <a:chOff x="0" y="0"/>
          <a:chExt cx="0" cy="0"/>
        </a:xfrm>
      </p:grpSpPr>
      <p:sp>
        <p:nvSpPr>
          <p:cNvPr id="122" name="Google Shape;122;p5:notes">
            <a:extLst>
              <a:ext uri="{FF2B5EF4-FFF2-40B4-BE49-F238E27FC236}">
                <a16:creationId xmlns:a16="http://schemas.microsoft.com/office/drawing/2014/main" id="{59F7F9A7-28BA-F207-2CA3-9867E74DC9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a:extLst>
              <a:ext uri="{FF2B5EF4-FFF2-40B4-BE49-F238E27FC236}">
                <a16:creationId xmlns:a16="http://schemas.microsoft.com/office/drawing/2014/main" id="{5BEFED3E-438B-C15F-409A-914C61328D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557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31CB151E-1264-41FC-0ED6-C77EC0AFD7BC}"/>
            </a:ext>
          </a:extLst>
        </p:cNvPr>
        <p:cNvGrpSpPr/>
        <p:nvPr/>
      </p:nvGrpSpPr>
      <p:grpSpPr>
        <a:xfrm>
          <a:off x="0" y="0"/>
          <a:ext cx="0" cy="0"/>
          <a:chOff x="0" y="0"/>
          <a:chExt cx="0" cy="0"/>
        </a:xfrm>
      </p:grpSpPr>
      <p:sp>
        <p:nvSpPr>
          <p:cNvPr id="122" name="Google Shape;122;p5:notes">
            <a:extLst>
              <a:ext uri="{FF2B5EF4-FFF2-40B4-BE49-F238E27FC236}">
                <a16:creationId xmlns:a16="http://schemas.microsoft.com/office/drawing/2014/main" id="{03236396-F7D4-7512-2393-EF373B6C68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a:extLst>
              <a:ext uri="{FF2B5EF4-FFF2-40B4-BE49-F238E27FC236}">
                <a16:creationId xmlns:a16="http://schemas.microsoft.com/office/drawing/2014/main" id="{750A7DE7-B3B1-C716-D950-EBC329D891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79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E4249FC2-F425-DCB4-C06A-AF1DCD690018}"/>
            </a:ext>
          </a:extLst>
        </p:cNvPr>
        <p:cNvGrpSpPr/>
        <p:nvPr/>
      </p:nvGrpSpPr>
      <p:grpSpPr>
        <a:xfrm>
          <a:off x="0" y="0"/>
          <a:ext cx="0" cy="0"/>
          <a:chOff x="0" y="0"/>
          <a:chExt cx="0" cy="0"/>
        </a:xfrm>
      </p:grpSpPr>
      <p:sp>
        <p:nvSpPr>
          <p:cNvPr id="122" name="Google Shape;122;p5:notes">
            <a:extLst>
              <a:ext uri="{FF2B5EF4-FFF2-40B4-BE49-F238E27FC236}">
                <a16:creationId xmlns:a16="http://schemas.microsoft.com/office/drawing/2014/main" id="{9CF89B67-E6A1-B522-E2F5-EECE399322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5:notes">
            <a:extLst>
              <a:ext uri="{FF2B5EF4-FFF2-40B4-BE49-F238E27FC236}">
                <a16:creationId xmlns:a16="http://schemas.microsoft.com/office/drawing/2014/main" id="{993E02BC-F6A1-60A5-266E-0B5354835E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89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81FD68FC-BB27-9FE5-2CF9-819561FC782A}"/>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47D5CEA0-4B13-8862-12C4-23D65F941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1DDF9146-7180-DE9B-DCB2-D6B43B8D7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46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98FBF311-D0C5-61D8-5841-97C2B38C55F0}"/>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5169D42B-F06D-B670-CF46-C046A3099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71B60FB6-95AC-BE7F-F7E2-02706E613E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587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64257C77-8F2F-1BF3-2F50-18EB5FC888D1}"/>
            </a:ext>
          </a:extLst>
        </p:cNvPr>
        <p:cNvGrpSpPr/>
        <p:nvPr/>
      </p:nvGrpSpPr>
      <p:grpSpPr>
        <a:xfrm>
          <a:off x="0" y="0"/>
          <a:ext cx="0" cy="0"/>
          <a:chOff x="0" y="0"/>
          <a:chExt cx="0" cy="0"/>
        </a:xfrm>
      </p:grpSpPr>
      <p:sp>
        <p:nvSpPr>
          <p:cNvPr id="128" name="Google Shape;128;p6:notes">
            <a:extLst>
              <a:ext uri="{FF2B5EF4-FFF2-40B4-BE49-F238E27FC236}">
                <a16:creationId xmlns:a16="http://schemas.microsoft.com/office/drawing/2014/main" id="{173B3334-89B1-24EE-475B-ABEFE442BD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a:extLst>
              <a:ext uri="{FF2B5EF4-FFF2-40B4-BE49-F238E27FC236}">
                <a16:creationId xmlns:a16="http://schemas.microsoft.com/office/drawing/2014/main" id="{DC9FBB99-6C40-2265-5497-130DBD096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0458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5162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7050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1420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2784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06-Jul-25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483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06-Jul-25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78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06-Jul-25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078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417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06-Jul-25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4890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339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06-Jul-25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659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06-Jul-25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06293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video" Target="https://www.youtube.com/embed/DgMAkc5_mS8?feature=oembed" TargetMode="External"/><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6.sv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83"/>
        <p:cNvGrpSpPr/>
        <p:nvPr/>
      </p:nvGrpSpPr>
      <p:grpSpPr>
        <a:xfrm>
          <a:off x="0" y="0"/>
          <a:ext cx="0" cy="0"/>
          <a:chOff x="0" y="0"/>
          <a:chExt cx="0" cy="0"/>
        </a:xfrm>
      </p:grpSpPr>
      <p:sp>
        <p:nvSpPr>
          <p:cNvPr id="84" name="Google Shape;84;p1"/>
          <p:cNvSpPr txBox="1"/>
          <p:nvPr/>
        </p:nvSpPr>
        <p:spPr>
          <a:xfrm>
            <a:off x="7923321" y="4848025"/>
            <a:ext cx="7704798" cy="617733"/>
          </a:xfrm>
          <a:prstGeom prst="rect">
            <a:avLst/>
          </a:prstGeom>
          <a:noFill/>
          <a:ln>
            <a:noFill/>
          </a:ln>
        </p:spPr>
        <p:txBody>
          <a:bodyPr spcFirstLastPara="1" wrap="square" lIns="0" tIns="0" rIns="0" bIns="0" anchor="t" anchorCtr="0">
            <a:spAutoFit/>
          </a:bodyPr>
          <a:lstStyle/>
          <a:p>
            <a:pPr marL="0" marR="0" lvl="0" indent="0" algn="ctr" rtl="0">
              <a:lnSpc>
                <a:spcPct val="198178"/>
              </a:lnSpc>
              <a:spcBef>
                <a:spcPts val="0"/>
              </a:spcBef>
              <a:spcAft>
                <a:spcPts val="0"/>
              </a:spcAft>
              <a:buNone/>
            </a:pPr>
            <a:r>
              <a:rPr lang="en-US" sz="2800" b="0" i="0" u="none" strike="noStrike" cap="none">
                <a:solidFill>
                  <a:srgbClr val="5E301C"/>
                </a:solidFill>
                <a:latin typeface="Montserrat Medium"/>
                <a:ea typeface="Montserrat Medium"/>
                <a:cs typeface="Montserrat Medium"/>
                <a:sym typeface="Montserrat Medium"/>
              </a:rPr>
              <a:t>Let Your Beauty Shine Through</a:t>
            </a:r>
            <a:endParaRPr sz="2800" b="0" i="0" u="none" strike="noStrike" cap="none">
              <a:solidFill>
                <a:srgbClr val="5E301C"/>
              </a:solidFill>
              <a:latin typeface="Montserrat Medium"/>
              <a:ea typeface="Montserrat Medium"/>
              <a:cs typeface="Montserrat Medium"/>
              <a:sym typeface="Montserrat Medium"/>
            </a:endParaRPr>
          </a:p>
        </p:txBody>
      </p:sp>
      <p:sp>
        <p:nvSpPr>
          <p:cNvPr id="85" name="Google Shape;85;p1"/>
          <p:cNvSpPr txBox="1"/>
          <p:nvPr/>
        </p:nvSpPr>
        <p:spPr>
          <a:xfrm>
            <a:off x="7923322" y="3442685"/>
            <a:ext cx="7704798" cy="1320874"/>
          </a:xfrm>
          <a:prstGeom prst="rect">
            <a:avLst/>
          </a:prstGeom>
          <a:noFill/>
          <a:ln>
            <a:noFill/>
          </a:ln>
        </p:spPr>
        <p:txBody>
          <a:bodyPr spcFirstLastPara="1" wrap="square" lIns="0" tIns="0" rIns="0" bIns="0" anchor="t" anchorCtr="0">
            <a:spAutoFit/>
          </a:bodyPr>
          <a:lstStyle/>
          <a:p>
            <a:pPr marL="0" marR="0" lvl="0" indent="0" algn="l" rtl="0">
              <a:lnSpc>
                <a:spcPct val="86993"/>
              </a:lnSpc>
              <a:spcBef>
                <a:spcPts val="0"/>
              </a:spcBef>
              <a:spcAft>
                <a:spcPts val="0"/>
              </a:spcAft>
              <a:buNone/>
            </a:pPr>
            <a:r>
              <a:rPr lang="en-US" sz="11848" b="0" i="0" u="none" strike="noStrike" cap="none">
                <a:solidFill>
                  <a:srgbClr val="5E301C"/>
                </a:solidFill>
                <a:latin typeface="Arial"/>
                <a:ea typeface="Arial"/>
                <a:cs typeface="Arial"/>
                <a:sym typeface="Arial"/>
              </a:rPr>
              <a:t> cosmetics</a:t>
            </a:r>
            <a:endParaRPr/>
          </a:p>
        </p:txBody>
      </p:sp>
      <p:sp>
        <p:nvSpPr>
          <p:cNvPr id="86" name="Google Shape;86;p1"/>
          <p:cNvSpPr/>
          <p:nvPr/>
        </p:nvSpPr>
        <p:spPr>
          <a:xfrm>
            <a:off x="14975561" y="5523441"/>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p:cNvSpPr/>
          <p:nvPr/>
        </p:nvSpPr>
        <p:spPr>
          <a:xfrm>
            <a:off x="0" y="0"/>
            <a:ext cx="18288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
          <p:cNvSpPr/>
          <p:nvPr/>
        </p:nvSpPr>
        <p:spPr>
          <a:xfrm>
            <a:off x="941643" y="815916"/>
            <a:ext cx="6323122" cy="8655168"/>
          </a:xfrm>
          <a:custGeom>
            <a:avLst/>
            <a:gdLst/>
            <a:ahLst/>
            <a:cxnLst/>
            <a:rect l="l" t="t" r="r" b="b"/>
            <a:pathLst>
              <a:path w="6383236" h="8737452" extrusionOk="0">
                <a:moveTo>
                  <a:pt x="3191610" y="380999"/>
                </a:moveTo>
                <a:cubicBezTo>
                  <a:pt x="1784298" y="380999"/>
                  <a:pt x="639369" y="1525933"/>
                  <a:pt x="639369" y="2933247"/>
                </a:cubicBezTo>
                <a:lnTo>
                  <a:pt x="639369" y="5804197"/>
                </a:lnTo>
                <a:cubicBezTo>
                  <a:pt x="639369" y="7211516"/>
                  <a:pt x="1784298" y="8356450"/>
                  <a:pt x="3191610" y="8356450"/>
                </a:cubicBezTo>
                <a:cubicBezTo>
                  <a:pt x="4598929" y="8356450"/>
                  <a:pt x="5743863" y="7211516"/>
                  <a:pt x="5743863" y="5804198"/>
                </a:cubicBezTo>
                <a:lnTo>
                  <a:pt x="5743863" y="2933246"/>
                </a:lnTo>
                <a:cubicBezTo>
                  <a:pt x="5743864" y="1525933"/>
                  <a:pt x="4598929" y="380999"/>
                  <a:pt x="3191610" y="380999"/>
                </a:cubicBezTo>
                <a:close/>
                <a:moveTo>
                  <a:pt x="5724814" y="5804196"/>
                </a:moveTo>
                <a:cubicBezTo>
                  <a:pt x="5724814" y="7201011"/>
                  <a:pt x="4588425" y="8337399"/>
                  <a:pt x="3191612" y="8337399"/>
                </a:cubicBezTo>
                <a:cubicBezTo>
                  <a:pt x="1794803" y="8337399"/>
                  <a:pt x="658420" y="7201009"/>
                  <a:pt x="658420" y="5804196"/>
                </a:cubicBezTo>
                <a:lnTo>
                  <a:pt x="658420" y="2933246"/>
                </a:lnTo>
                <a:cubicBezTo>
                  <a:pt x="658420" y="1536437"/>
                  <a:pt x="1794803" y="400048"/>
                  <a:pt x="3191612" y="400048"/>
                </a:cubicBezTo>
                <a:cubicBezTo>
                  <a:pt x="4588426" y="400048"/>
                  <a:pt x="5724814" y="1536437"/>
                  <a:pt x="5724814" y="2933246"/>
                </a:cubicBezTo>
                <a:lnTo>
                  <a:pt x="5724814" y="5804196"/>
                </a:lnTo>
                <a:close/>
                <a:moveTo>
                  <a:pt x="6124864" y="4188866"/>
                </a:moveTo>
                <a:lnTo>
                  <a:pt x="6124864" y="2933247"/>
                </a:lnTo>
                <a:cubicBezTo>
                  <a:pt x="6124864" y="2149753"/>
                  <a:pt x="5819754" y="1413147"/>
                  <a:pt x="5265741" y="859135"/>
                </a:cubicBezTo>
                <a:cubicBezTo>
                  <a:pt x="4711717" y="305110"/>
                  <a:pt x="3975117" y="0"/>
                  <a:pt x="3191610" y="0"/>
                </a:cubicBezTo>
                <a:cubicBezTo>
                  <a:pt x="2408111" y="0"/>
                  <a:pt x="1671511" y="305110"/>
                  <a:pt x="1117492" y="859135"/>
                </a:cubicBezTo>
                <a:cubicBezTo>
                  <a:pt x="563479" y="1413147"/>
                  <a:pt x="258369" y="2149753"/>
                  <a:pt x="258369" y="2933247"/>
                </a:cubicBezTo>
                <a:lnTo>
                  <a:pt x="258369" y="4188869"/>
                </a:lnTo>
                <a:cubicBezTo>
                  <a:pt x="217862" y="4278875"/>
                  <a:pt x="142047" y="4365847"/>
                  <a:pt x="0" y="4386273"/>
                </a:cubicBezTo>
                <a:cubicBezTo>
                  <a:pt x="142047" y="4406698"/>
                  <a:pt x="217862" y="4493670"/>
                  <a:pt x="258369" y="4583676"/>
                </a:cubicBezTo>
                <a:lnTo>
                  <a:pt x="258369" y="5804197"/>
                </a:lnTo>
                <a:cubicBezTo>
                  <a:pt x="258369" y="6587703"/>
                  <a:pt x="563479" y="7324303"/>
                  <a:pt x="1117492" y="7878328"/>
                </a:cubicBezTo>
                <a:cubicBezTo>
                  <a:pt x="1671511" y="8432340"/>
                  <a:pt x="2408110" y="8737452"/>
                  <a:pt x="3191610" y="8737452"/>
                </a:cubicBezTo>
                <a:cubicBezTo>
                  <a:pt x="3975117" y="8737452"/>
                  <a:pt x="4711717" y="8432342"/>
                  <a:pt x="5265741" y="7878328"/>
                </a:cubicBezTo>
                <a:cubicBezTo>
                  <a:pt x="5819753" y="7324303"/>
                  <a:pt x="6124864" y="6587703"/>
                  <a:pt x="6124864" y="5804198"/>
                </a:cubicBezTo>
                <a:lnTo>
                  <a:pt x="6124864" y="4583678"/>
                </a:lnTo>
                <a:cubicBezTo>
                  <a:pt x="6165374" y="4493672"/>
                  <a:pt x="6241189" y="4406699"/>
                  <a:pt x="6383236" y="4386273"/>
                </a:cubicBezTo>
                <a:cubicBezTo>
                  <a:pt x="6241189" y="4365846"/>
                  <a:pt x="6165374" y="4278873"/>
                  <a:pt x="6124864" y="4188866"/>
                </a:cubicBezTo>
                <a:close/>
                <a:moveTo>
                  <a:pt x="5252260" y="7864846"/>
                </a:moveTo>
                <a:cubicBezTo>
                  <a:pt x="4701845" y="8415275"/>
                  <a:pt x="3970019" y="8718400"/>
                  <a:pt x="3191610" y="8718400"/>
                </a:cubicBezTo>
                <a:cubicBezTo>
                  <a:pt x="2413202" y="8718400"/>
                  <a:pt x="1681384" y="8415274"/>
                  <a:pt x="1130960" y="7864846"/>
                </a:cubicBezTo>
                <a:cubicBezTo>
                  <a:pt x="580545" y="7314431"/>
                  <a:pt x="277419" y="6582605"/>
                  <a:pt x="277419" y="5804196"/>
                </a:cubicBezTo>
                <a:lnTo>
                  <a:pt x="277419" y="4583669"/>
                </a:lnTo>
                <a:cubicBezTo>
                  <a:pt x="317928" y="4493665"/>
                  <a:pt x="393743" y="4406697"/>
                  <a:pt x="535784" y="4386272"/>
                </a:cubicBezTo>
                <a:cubicBezTo>
                  <a:pt x="393743" y="4365846"/>
                  <a:pt x="317927" y="4278877"/>
                  <a:pt x="277419" y="4188873"/>
                </a:cubicBezTo>
                <a:lnTo>
                  <a:pt x="277419" y="2933246"/>
                </a:lnTo>
                <a:cubicBezTo>
                  <a:pt x="277419" y="2154837"/>
                  <a:pt x="580545" y="1423019"/>
                  <a:pt x="1130960" y="872602"/>
                </a:cubicBezTo>
                <a:cubicBezTo>
                  <a:pt x="1681383" y="322180"/>
                  <a:pt x="2413202" y="19049"/>
                  <a:pt x="3191610" y="19049"/>
                </a:cubicBezTo>
                <a:cubicBezTo>
                  <a:pt x="3970019" y="19049"/>
                  <a:pt x="4701844" y="322181"/>
                  <a:pt x="5252260" y="872603"/>
                </a:cubicBezTo>
                <a:cubicBezTo>
                  <a:pt x="5802688" y="1423019"/>
                  <a:pt x="6105815" y="2154838"/>
                  <a:pt x="6105815" y="2933247"/>
                </a:cubicBezTo>
                <a:lnTo>
                  <a:pt x="6105815" y="4188877"/>
                </a:lnTo>
                <a:cubicBezTo>
                  <a:pt x="6065306" y="4278881"/>
                  <a:pt x="5989491" y="4365849"/>
                  <a:pt x="5847448" y="4386273"/>
                </a:cubicBezTo>
                <a:cubicBezTo>
                  <a:pt x="5989489" y="4406697"/>
                  <a:pt x="6065306" y="4493665"/>
                  <a:pt x="6105815" y="4583669"/>
                </a:cubicBezTo>
                <a:lnTo>
                  <a:pt x="6105815" y="5804198"/>
                </a:lnTo>
                <a:cubicBezTo>
                  <a:pt x="6105814" y="6582604"/>
                  <a:pt x="5802688" y="7314430"/>
                  <a:pt x="5252260" y="7864846"/>
                </a:cubicBezTo>
                <a:close/>
              </a:path>
            </a:pathLst>
          </a:custGeom>
          <a:solidFill>
            <a:srgbClr val="B688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B6886F"/>
              </a:solidFill>
              <a:latin typeface="Calibri"/>
              <a:ea typeface="Calibri"/>
              <a:cs typeface="Calibri"/>
              <a:sym typeface="Calibri"/>
            </a:endParaRPr>
          </a:p>
        </p:txBody>
      </p:sp>
      <p:pic>
        <p:nvPicPr>
          <p:cNvPr id="89" name="Google Shape;89;p1"/>
          <p:cNvPicPr preferRelativeResize="0"/>
          <p:nvPr/>
        </p:nvPicPr>
        <p:blipFill rotWithShape="1">
          <a:blip r:embed="rId4">
            <a:alphaModFix/>
          </a:blip>
          <a:srcRect/>
          <a:stretch/>
        </p:blipFill>
        <p:spPr>
          <a:xfrm>
            <a:off x="1600200" y="2744301"/>
            <a:ext cx="5029200" cy="502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004C9D73-39AB-2EC3-0EB8-71EB749DF54C}"/>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B6E2DE5E-7B32-33C0-727A-9AA62841427D}"/>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3" name="Picture 2">
            <a:extLst>
              <a:ext uri="{FF2B5EF4-FFF2-40B4-BE49-F238E27FC236}">
                <a16:creationId xmlns:a16="http://schemas.microsoft.com/office/drawing/2014/main" id="{029A6FE2-A826-B207-80FE-F21D1C2CFD2D}"/>
              </a:ext>
            </a:extLst>
          </p:cNvPr>
          <p:cNvPicPr>
            <a:picLocks/>
          </p:cNvPicPr>
          <p:nvPr/>
        </p:nvPicPr>
        <p:blipFill>
          <a:blip r:embed="rId3"/>
          <a:stretch>
            <a:fillRect/>
          </a:stretch>
        </p:blipFill>
        <p:spPr>
          <a:xfrm>
            <a:off x="352044" y="2260092"/>
            <a:ext cx="17583912" cy="7836408"/>
          </a:xfrm>
          <a:prstGeom prst="rect">
            <a:avLst/>
          </a:prstGeom>
        </p:spPr>
      </p:pic>
      <p:sp>
        <p:nvSpPr>
          <p:cNvPr id="4" name="Google Shape;131;p6">
            <a:extLst>
              <a:ext uri="{FF2B5EF4-FFF2-40B4-BE49-F238E27FC236}">
                <a16:creationId xmlns:a16="http://schemas.microsoft.com/office/drawing/2014/main" id="{E734762E-181E-1A10-2E8C-681BECEB1D5B}"/>
              </a:ext>
            </a:extLst>
          </p:cNvPr>
          <p:cNvSpPr txBox="1"/>
          <p:nvPr/>
        </p:nvSpPr>
        <p:spPr>
          <a:xfrm>
            <a:off x="618369" y="1489529"/>
            <a:ext cx="1442660"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1.ERD</a:t>
            </a:r>
            <a:endParaRPr sz="3200" dirty="0">
              <a:solidFill>
                <a:srgbClr val="B6886F"/>
              </a:solidFill>
              <a:latin typeface="Calibri"/>
              <a:cs typeface="Calibri"/>
            </a:endParaRPr>
          </a:p>
        </p:txBody>
      </p:sp>
    </p:spTree>
    <p:extLst>
      <p:ext uri="{BB962C8B-B14F-4D97-AF65-F5344CB8AC3E}">
        <p14:creationId xmlns:p14="http://schemas.microsoft.com/office/powerpoint/2010/main" val="58350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0DF01C83-00BD-D10D-1C0F-19B34E23B66C}"/>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A3997B44-15AE-19E1-4C0E-AC962F4FC771}"/>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4" name="Picture 3">
            <a:extLst>
              <a:ext uri="{FF2B5EF4-FFF2-40B4-BE49-F238E27FC236}">
                <a16:creationId xmlns:a16="http://schemas.microsoft.com/office/drawing/2014/main" id="{04677666-EB7F-0022-249D-4AA9606C1D09}"/>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60092"/>
            <a:ext cx="17583912" cy="7836408"/>
          </a:xfrm>
          <a:prstGeom prst="rect">
            <a:avLst/>
          </a:prstGeom>
          <a:noFill/>
          <a:ln>
            <a:noFill/>
          </a:ln>
        </p:spPr>
      </p:pic>
      <p:sp>
        <p:nvSpPr>
          <p:cNvPr id="2" name="Google Shape;131;p6">
            <a:extLst>
              <a:ext uri="{FF2B5EF4-FFF2-40B4-BE49-F238E27FC236}">
                <a16:creationId xmlns:a16="http://schemas.microsoft.com/office/drawing/2014/main" id="{9FCEACD6-C60F-00BD-8EBE-77F740D09CC5}"/>
              </a:ext>
            </a:extLst>
          </p:cNvPr>
          <p:cNvSpPr txBox="1"/>
          <p:nvPr/>
        </p:nvSpPr>
        <p:spPr>
          <a:xfrm>
            <a:off x="618368" y="1489529"/>
            <a:ext cx="1834545"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2.Mapping</a:t>
            </a:r>
            <a:endParaRPr sz="3200" dirty="0">
              <a:solidFill>
                <a:srgbClr val="B6886F"/>
              </a:solidFill>
              <a:latin typeface="Calibri"/>
              <a:cs typeface="Calibri"/>
            </a:endParaRPr>
          </a:p>
        </p:txBody>
      </p:sp>
    </p:spTree>
    <p:extLst>
      <p:ext uri="{BB962C8B-B14F-4D97-AF65-F5344CB8AC3E}">
        <p14:creationId xmlns:p14="http://schemas.microsoft.com/office/powerpoint/2010/main" val="301182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59F69C2A-1E78-2818-D5CF-F64E3605B567}"/>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68DB73F7-AA90-61E1-B792-1B7590D37ECB}"/>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4" name="Picture 3">
            <a:extLst>
              <a:ext uri="{FF2B5EF4-FFF2-40B4-BE49-F238E27FC236}">
                <a16:creationId xmlns:a16="http://schemas.microsoft.com/office/drawing/2014/main" id="{3FBF450F-1F01-D960-B8DB-97EDC397E4AA}"/>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60092"/>
            <a:ext cx="17583912" cy="7836408"/>
          </a:xfrm>
          <a:prstGeom prst="rect">
            <a:avLst/>
          </a:prstGeom>
          <a:noFill/>
          <a:ln>
            <a:noFill/>
          </a:ln>
        </p:spPr>
      </p:pic>
      <p:sp>
        <p:nvSpPr>
          <p:cNvPr id="2" name="Google Shape;131;p6">
            <a:extLst>
              <a:ext uri="{FF2B5EF4-FFF2-40B4-BE49-F238E27FC236}">
                <a16:creationId xmlns:a16="http://schemas.microsoft.com/office/drawing/2014/main" id="{66AB1CE0-1103-99E4-3C7B-92E94592725B}"/>
              </a:ext>
            </a:extLst>
          </p:cNvPr>
          <p:cNvSpPr txBox="1"/>
          <p:nvPr/>
        </p:nvSpPr>
        <p:spPr>
          <a:xfrm>
            <a:off x="618368" y="1489529"/>
            <a:ext cx="3387575"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3.Database Schema</a:t>
            </a:r>
            <a:endParaRPr sz="3200" dirty="0">
              <a:solidFill>
                <a:srgbClr val="B6886F"/>
              </a:solidFill>
              <a:latin typeface="Calibri"/>
              <a:cs typeface="Calibri"/>
            </a:endParaRPr>
          </a:p>
        </p:txBody>
      </p:sp>
    </p:spTree>
    <p:extLst>
      <p:ext uri="{BB962C8B-B14F-4D97-AF65-F5344CB8AC3E}">
        <p14:creationId xmlns:p14="http://schemas.microsoft.com/office/powerpoint/2010/main" val="429702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a:extLst>
            <a:ext uri="{FF2B5EF4-FFF2-40B4-BE49-F238E27FC236}">
              <a16:creationId xmlns:a16="http://schemas.microsoft.com/office/drawing/2014/main" id="{364AF9D5-07EF-A666-B79D-73AF060DF30D}"/>
            </a:ext>
          </a:extLst>
        </p:cNvPr>
        <p:cNvGrpSpPr/>
        <p:nvPr/>
      </p:nvGrpSpPr>
      <p:grpSpPr>
        <a:xfrm>
          <a:off x="0" y="0"/>
          <a:ext cx="0" cy="0"/>
          <a:chOff x="0" y="0"/>
          <a:chExt cx="0" cy="0"/>
        </a:xfrm>
      </p:grpSpPr>
      <p:sp>
        <p:nvSpPr>
          <p:cNvPr id="131" name="Google Shape;131;p6">
            <a:extLst>
              <a:ext uri="{FF2B5EF4-FFF2-40B4-BE49-F238E27FC236}">
                <a16:creationId xmlns:a16="http://schemas.microsoft.com/office/drawing/2014/main" id="{8BB93A2E-F217-663C-8D81-7581E14ACD44}"/>
              </a:ext>
            </a:extLst>
          </p:cNvPr>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pic>
        <p:nvPicPr>
          <p:cNvPr id="4" name="Picture 3">
            <a:extLst>
              <a:ext uri="{FF2B5EF4-FFF2-40B4-BE49-F238E27FC236}">
                <a16:creationId xmlns:a16="http://schemas.microsoft.com/office/drawing/2014/main" id="{E941364A-3CBC-5109-67CB-841E7783D744}"/>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044" y="2260092"/>
            <a:ext cx="17583912" cy="7836408"/>
          </a:xfrm>
          <a:prstGeom prst="rect">
            <a:avLst/>
          </a:prstGeom>
          <a:noFill/>
          <a:ln>
            <a:noFill/>
          </a:ln>
        </p:spPr>
      </p:pic>
      <p:sp>
        <p:nvSpPr>
          <p:cNvPr id="2" name="Google Shape;131;p6">
            <a:extLst>
              <a:ext uri="{FF2B5EF4-FFF2-40B4-BE49-F238E27FC236}">
                <a16:creationId xmlns:a16="http://schemas.microsoft.com/office/drawing/2014/main" id="{24104798-CBAB-70CD-7398-BA68FEF8D1C7}"/>
              </a:ext>
            </a:extLst>
          </p:cNvPr>
          <p:cNvSpPr txBox="1"/>
          <p:nvPr/>
        </p:nvSpPr>
        <p:spPr>
          <a:xfrm>
            <a:off x="618368" y="1489529"/>
            <a:ext cx="3387575"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4.Stored Procedure</a:t>
            </a:r>
            <a:endParaRPr sz="3200" dirty="0">
              <a:solidFill>
                <a:srgbClr val="B6886F"/>
              </a:solidFill>
              <a:latin typeface="Calibri"/>
              <a:cs typeface="Calibri"/>
            </a:endParaRPr>
          </a:p>
        </p:txBody>
      </p:sp>
    </p:spTree>
    <p:extLst>
      <p:ext uri="{BB962C8B-B14F-4D97-AF65-F5344CB8AC3E}">
        <p14:creationId xmlns:p14="http://schemas.microsoft.com/office/powerpoint/2010/main" val="15250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6"/>
        <p:cNvGrpSpPr/>
        <p:nvPr/>
      </p:nvGrpSpPr>
      <p:grpSpPr>
        <a:xfrm>
          <a:off x="0" y="0"/>
          <a:ext cx="0" cy="0"/>
          <a:chOff x="0" y="0"/>
          <a:chExt cx="0" cy="0"/>
        </a:xfrm>
      </p:grpSpPr>
      <p:sp>
        <p:nvSpPr>
          <p:cNvPr id="137" name="Google Shape;137;p7"/>
          <p:cNvSpPr txBox="1"/>
          <p:nvPr/>
        </p:nvSpPr>
        <p:spPr>
          <a:xfrm>
            <a:off x="6029325" y="114300"/>
            <a:ext cx="622935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Datawarehouse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38" name="Google Shape;138;p7"/>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306A4957-C37F-C38A-1DB8-3209E626E304}"/>
              </a:ext>
            </a:extLst>
          </p:cNvPr>
          <p:cNvSpPr txBox="1"/>
          <p:nvPr/>
        </p:nvSpPr>
        <p:spPr>
          <a:xfrm>
            <a:off x="3276600" y="2350255"/>
            <a:ext cx="11734800" cy="3046948"/>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The data warehouse follows a Snowflake schema centered on the FactSales table, linked to normalized dimension tables such as Customer, Product, Category, and Date. This structure reduces redundancy, ensures data integrity, and enables flexible, detailed analysis in Power BI, including drill-downs by category, skin type, and branch performance.</a:t>
            </a:r>
            <a:endParaRPr lang="en-US" sz="3200" dirty="0"/>
          </a:p>
        </p:txBody>
      </p:sp>
      <p:sp>
        <p:nvSpPr>
          <p:cNvPr id="3" name="Google Shape;119;p4">
            <a:extLst>
              <a:ext uri="{FF2B5EF4-FFF2-40B4-BE49-F238E27FC236}">
                <a16:creationId xmlns:a16="http://schemas.microsoft.com/office/drawing/2014/main" id="{F9B945B7-48DF-262A-35C5-703499239B27}"/>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6">
          <a:extLst>
            <a:ext uri="{FF2B5EF4-FFF2-40B4-BE49-F238E27FC236}">
              <a16:creationId xmlns:a16="http://schemas.microsoft.com/office/drawing/2014/main" id="{975D74C1-4CAC-1560-396A-5613818220A4}"/>
            </a:ext>
          </a:extLst>
        </p:cNvPr>
        <p:cNvGrpSpPr/>
        <p:nvPr/>
      </p:nvGrpSpPr>
      <p:grpSpPr>
        <a:xfrm>
          <a:off x="0" y="0"/>
          <a:ext cx="0" cy="0"/>
          <a:chOff x="0" y="0"/>
          <a:chExt cx="0" cy="0"/>
        </a:xfrm>
      </p:grpSpPr>
      <p:sp>
        <p:nvSpPr>
          <p:cNvPr id="137" name="Google Shape;137;p7">
            <a:extLst>
              <a:ext uri="{FF2B5EF4-FFF2-40B4-BE49-F238E27FC236}">
                <a16:creationId xmlns:a16="http://schemas.microsoft.com/office/drawing/2014/main" id="{7688392D-F3D4-0144-6D8E-A716054BD5C9}"/>
              </a:ext>
            </a:extLst>
          </p:cNvPr>
          <p:cNvSpPr txBox="1"/>
          <p:nvPr/>
        </p:nvSpPr>
        <p:spPr>
          <a:xfrm>
            <a:off x="6029325" y="116112"/>
            <a:ext cx="622935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Datawarehouse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78C8377C-B79B-8FC3-103D-E011B459C4A6}"/>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073365"/>
            <a:ext cx="17583912" cy="7836408"/>
          </a:xfrm>
          <a:prstGeom prst="rect">
            <a:avLst/>
          </a:prstGeom>
          <a:noFill/>
          <a:ln>
            <a:noFill/>
          </a:ln>
        </p:spPr>
      </p:pic>
    </p:spTree>
    <p:extLst>
      <p:ext uri="{BB962C8B-B14F-4D97-AF65-F5344CB8AC3E}">
        <p14:creationId xmlns:p14="http://schemas.microsoft.com/office/powerpoint/2010/main" val="79898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p:cNvGrpSpPr/>
        <p:nvPr/>
      </p:nvGrpSpPr>
      <p:grpSpPr>
        <a:xfrm>
          <a:off x="0" y="0"/>
          <a:ext cx="0" cy="0"/>
          <a:chOff x="0" y="0"/>
          <a:chExt cx="0" cy="0"/>
        </a:xfrm>
      </p:grpSpPr>
      <p:sp>
        <p:nvSpPr>
          <p:cNvPr id="143" name="Google Shape;143;p8"/>
          <p:cNvSpPr txBox="1"/>
          <p:nvPr/>
        </p:nvSpPr>
        <p:spPr>
          <a:xfrm>
            <a:off x="1748972" y="116112"/>
            <a:ext cx="14790056" cy="1584408"/>
          </a:xfrm>
          <a:prstGeom prst="rect">
            <a:avLst/>
          </a:prstGeom>
          <a:noFill/>
          <a:ln>
            <a:noFill/>
          </a:ln>
        </p:spPr>
        <p:txBody>
          <a:bodyPr spcFirstLastPara="1" wrap="square" lIns="0" tIns="0" rIns="0" bIns="0" anchor="t" anchorCtr="0">
            <a:spAutoFit/>
          </a:bodyPr>
          <a:lstStyle/>
          <a:p>
            <a:pPr lvl="0">
              <a:lnSpc>
                <a:spcPct val="156166"/>
              </a:lnSpc>
            </a:pPr>
            <a:r>
              <a:rPr lang="en-US" sz="6400" dirty="0">
                <a:solidFill>
                  <a:srgbClr val="5E301C"/>
                </a:solidFill>
              </a:rPr>
              <a:t>SQL Server Integration Services (SSIS) </a:t>
            </a:r>
            <a:endParaRPr sz="6400" dirty="0">
              <a:solidFill>
                <a:srgbClr val="5E301C"/>
              </a:solidFill>
            </a:endParaRPr>
          </a:p>
        </p:txBody>
      </p:sp>
      <p:sp>
        <p:nvSpPr>
          <p:cNvPr id="144" name="Google Shape;144;p8"/>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AA0B73D7-ECF8-2224-E896-F6FD6BC5A494}"/>
              </a:ext>
            </a:extLst>
          </p:cNvPr>
          <p:cNvSpPr txBox="1"/>
          <p:nvPr/>
        </p:nvSpPr>
        <p:spPr>
          <a:xfrm>
            <a:off x="3276600" y="2350255"/>
            <a:ext cx="11734800" cy="3539390"/>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SSIS was used to build an automated ETL process that extracted, cleaned, and loaded data from multiple sources into the central database. It supported operations as integrating tables from Excel, CSV, and system-generated files. Data Flow Tasks and Control Flows were used to ensure consistency, accuracy, and repeatability—preparing the data for reliable use in Power BI dashboards and SSRS reports.</a:t>
            </a:r>
            <a:endParaRPr lang="en-US" sz="3200" dirty="0"/>
          </a:p>
        </p:txBody>
      </p:sp>
      <p:sp>
        <p:nvSpPr>
          <p:cNvPr id="3" name="Google Shape;119;p4">
            <a:extLst>
              <a:ext uri="{FF2B5EF4-FFF2-40B4-BE49-F238E27FC236}">
                <a16:creationId xmlns:a16="http://schemas.microsoft.com/office/drawing/2014/main" id="{028DD304-C947-5968-0C97-576C547B9B77}"/>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80DABC8D-3D61-EAE4-26B2-69A9307B6644}"/>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55A895F1-9740-6239-D1DA-4A4C7289D13D}"/>
              </a:ext>
            </a:extLst>
          </p:cNvPr>
          <p:cNvSpPr txBox="1"/>
          <p:nvPr/>
        </p:nvSpPr>
        <p:spPr>
          <a:xfrm>
            <a:off x="1748972" y="116112"/>
            <a:ext cx="14790056" cy="1584408"/>
          </a:xfrm>
          <a:prstGeom prst="rect">
            <a:avLst/>
          </a:prstGeom>
          <a:noFill/>
          <a:ln>
            <a:noFill/>
          </a:ln>
        </p:spPr>
        <p:txBody>
          <a:bodyPr spcFirstLastPara="1" wrap="square" lIns="0" tIns="0" rIns="0" bIns="0" anchor="t" anchorCtr="0">
            <a:spAutoFit/>
          </a:bodyPr>
          <a:lstStyle/>
          <a:p>
            <a:pPr lvl="0">
              <a:lnSpc>
                <a:spcPct val="156166"/>
              </a:lnSpc>
            </a:pPr>
            <a:r>
              <a:rPr lang="en-US" sz="6400" dirty="0">
                <a:solidFill>
                  <a:srgbClr val="5E301C"/>
                </a:solidFill>
              </a:rPr>
              <a:t>SQL Server Integration Services (SSIS) </a:t>
            </a:r>
            <a:endParaRPr sz="6400" dirty="0">
              <a:solidFill>
                <a:srgbClr val="5E301C"/>
              </a:solidFill>
            </a:endParaRPr>
          </a:p>
        </p:txBody>
      </p:sp>
      <p:pic>
        <p:nvPicPr>
          <p:cNvPr id="3" name="Picture 2">
            <a:extLst>
              <a:ext uri="{FF2B5EF4-FFF2-40B4-BE49-F238E27FC236}">
                <a16:creationId xmlns:a16="http://schemas.microsoft.com/office/drawing/2014/main" id="{359FFA3C-ED36-B488-94BE-1BFC7A31B25F}"/>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044" y="2174154"/>
            <a:ext cx="17583912" cy="7836408"/>
          </a:xfrm>
          <a:prstGeom prst="rect">
            <a:avLst/>
          </a:prstGeom>
          <a:noFill/>
          <a:ln>
            <a:noFill/>
          </a:ln>
        </p:spPr>
      </p:pic>
    </p:spTree>
    <p:extLst>
      <p:ext uri="{BB962C8B-B14F-4D97-AF65-F5344CB8AC3E}">
        <p14:creationId xmlns:p14="http://schemas.microsoft.com/office/powerpoint/2010/main" val="11962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02E507CE-3DB3-465E-7421-4BFB8D78E9B0}"/>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951C0C60-C4CD-6A20-87B1-705B7AAC6D75}"/>
              </a:ext>
            </a:extLst>
          </p:cNvPr>
          <p:cNvSpPr txBox="1"/>
          <p:nvPr/>
        </p:nvSpPr>
        <p:spPr>
          <a:xfrm>
            <a:off x="1748972" y="114300"/>
            <a:ext cx="14790056" cy="1584408"/>
          </a:xfrm>
          <a:prstGeom prst="rect">
            <a:avLst/>
          </a:prstGeom>
          <a:noFill/>
          <a:ln>
            <a:noFill/>
          </a:ln>
        </p:spPr>
        <p:txBody>
          <a:bodyPr spcFirstLastPara="1" wrap="square" lIns="0" tIns="0" rIns="0" bIns="0" anchor="t" anchorCtr="0">
            <a:spAutoFit/>
          </a:bodyPr>
          <a:lstStyle/>
          <a:p>
            <a:pPr lvl="0">
              <a:lnSpc>
                <a:spcPct val="156166"/>
              </a:lnSpc>
            </a:pPr>
            <a:r>
              <a:rPr lang="en-US" sz="6400" dirty="0">
                <a:solidFill>
                  <a:srgbClr val="5E301C"/>
                </a:solidFill>
              </a:rPr>
              <a:t>SQL Server Integration Services (SSIS) </a:t>
            </a:r>
            <a:endParaRPr sz="6400" dirty="0">
              <a:solidFill>
                <a:srgbClr val="5E301C"/>
              </a:solidFill>
            </a:endParaRPr>
          </a:p>
        </p:txBody>
      </p:sp>
      <p:pic>
        <p:nvPicPr>
          <p:cNvPr id="2" name="Picture 1">
            <a:extLst>
              <a:ext uri="{FF2B5EF4-FFF2-40B4-BE49-F238E27FC236}">
                <a16:creationId xmlns:a16="http://schemas.microsoft.com/office/drawing/2014/main" id="{FE9BB830-D249-556D-0F91-9AF760C90364}"/>
              </a:ext>
            </a:extLst>
          </p:cNvPr>
          <p:cNvPicPr>
            <a:picLocks/>
          </p:cNvPicPr>
          <p:nvPr/>
        </p:nvPicPr>
        <p:blipFill>
          <a:blip r:embed="rId3">
            <a:extLst>
              <a:ext uri="{28A0092B-C50C-407E-A947-70E740481C1C}">
                <a14:useLocalDpi xmlns:a14="http://schemas.microsoft.com/office/drawing/2010/main" val="0"/>
              </a:ext>
            </a:extLst>
          </a:blip>
          <a:srcRect r="41168"/>
          <a:stretch>
            <a:fillRect/>
          </a:stretch>
        </p:blipFill>
        <p:spPr bwMode="auto">
          <a:xfrm>
            <a:off x="352044" y="2192193"/>
            <a:ext cx="9241899" cy="7836408"/>
          </a:xfrm>
          <a:prstGeom prst="rect">
            <a:avLst/>
          </a:prstGeom>
          <a:noFill/>
          <a:ln>
            <a:noFill/>
          </a:ln>
        </p:spPr>
      </p:pic>
      <p:pic>
        <p:nvPicPr>
          <p:cNvPr id="3" name="Picture 2">
            <a:extLst>
              <a:ext uri="{FF2B5EF4-FFF2-40B4-BE49-F238E27FC236}">
                <a16:creationId xmlns:a16="http://schemas.microsoft.com/office/drawing/2014/main" id="{0EACCFAE-A186-7E0A-82AA-05D65E56311F}"/>
              </a:ext>
            </a:extLst>
          </p:cNvPr>
          <p:cNvPicPr>
            <a:picLocks noChangeAspect="1"/>
          </p:cNvPicPr>
          <p:nvPr/>
        </p:nvPicPr>
        <p:blipFill>
          <a:blip r:embed="rId4" cstate="print">
            <a:extLst>
              <a:ext uri="{28A0092B-C50C-407E-A947-70E740481C1C}">
                <a14:useLocalDpi xmlns:a14="http://schemas.microsoft.com/office/drawing/2010/main" val="0"/>
              </a:ext>
            </a:extLst>
          </a:blip>
          <a:srcRect r="51724"/>
          <a:stretch>
            <a:fillRect/>
          </a:stretch>
        </p:blipFill>
        <p:spPr bwMode="auto">
          <a:xfrm>
            <a:off x="9869714" y="2192193"/>
            <a:ext cx="8229600" cy="7836408"/>
          </a:xfrm>
          <a:prstGeom prst="rect">
            <a:avLst/>
          </a:prstGeom>
          <a:noFill/>
          <a:ln>
            <a:noFill/>
          </a:ln>
        </p:spPr>
      </p:pic>
    </p:spTree>
    <p:extLst>
      <p:ext uri="{BB962C8B-B14F-4D97-AF65-F5344CB8AC3E}">
        <p14:creationId xmlns:p14="http://schemas.microsoft.com/office/powerpoint/2010/main" val="1345082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818AD795-0E9F-D324-232F-A067F6314710}"/>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B8AADB67-5027-19ED-4E82-2B1242B21A2B}"/>
              </a:ext>
            </a:extLst>
          </p:cNvPr>
          <p:cNvSpPr txBox="1"/>
          <p:nvPr/>
        </p:nvSpPr>
        <p:spPr>
          <a:xfrm>
            <a:off x="4919662" y="122015"/>
            <a:ext cx="8448676" cy="3170099"/>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 Validation &amp; DAX</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44" name="Google Shape;144;p8">
            <a:extLst>
              <a:ext uri="{FF2B5EF4-FFF2-40B4-BE49-F238E27FC236}">
                <a16:creationId xmlns:a16="http://schemas.microsoft.com/office/drawing/2014/main" id="{6343BD70-CF98-2428-B521-A3201349ACBA}"/>
              </a:ext>
            </a:extLst>
          </p:cNvPr>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066C5D89-C636-CC88-E8A8-6176CACD8A96}"/>
              </a:ext>
            </a:extLst>
          </p:cNvPr>
          <p:cNvSpPr txBox="1"/>
          <p:nvPr/>
        </p:nvSpPr>
        <p:spPr>
          <a:xfrm>
            <a:off x="3276600" y="2080614"/>
            <a:ext cx="11734800" cy="2062063"/>
          </a:xfrm>
          <a:prstGeom prst="rect">
            <a:avLst/>
          </a:prstGeom>
          <a:noFill/>
          <a:ln>
            <a:noFill/>
          </a:ln>
        </p:spPr>
        <p:txBody>
          <a:bodyPr spcFirstLastPara="1" wrap="square" lIns="91425" tIns="45700" rIns="91425" bIns="45700" anchor="t" anchorCtr="0">
            <a:spAutoFit/>
          </a:bodyPr>
          <a:lstStyle/>
          <a:p>
            <a:pPr lvl="0" algn="justLow"/>
            <a:r>
              <a:rPr lang="en-US" sz="3200" b="1" dirty="0">
                <a:solidFill>
                  <a:srgbClr val="B6886F"/>
                </a:solidFill>
                <a:latin typeface="Calibri"/>
                <a:ea typeface="Calibri"/>
                <a:cs typeface="Calibri"/>
                <a:sym typeface="Calibri"/>
              </a:rPr>
              <a:t>Data validation </a:t>
            </a:r>
            <a:r>
              <a:rPr lang="en-US" sz="3200" dirty="0">
                <a:solidFill>
                  <a:srgbClr val="B6886F"/>
                </a:solidFill>
                <a:latin typeface="Calibri"/>
                <a:ea typeface="Calibri"/>
                <a:cs typeface="Calibri"/>
                <a:sym typeface="Calibri"/>
              </a:rPr>
              <a:t>was performed to ensure accuracy and consistency. This included handling and correcting data types, and cross-checking totals across tables. Together, DAX and validation ensured the reliability of insights and enhanced the overall quality of reporting.</a:t>
            </a:r>
            <a:endParaRPr lang="en-US" sz="3200" dirty="0"/>
          </a:p>
        </p:txBody>
      </p:sp>
      <p:sp>
        <p:nvSpPr>
          <p:cNvPr id="4" name="TextBox 3">
            <a:extLst>
              <a:ext uri="{FF2B5EF4-FFF2-40B4-BE49-F238E27FC236}">
                <a16:creationId xmlns:a16="http://schemas.microsoft.com/office/drawing/2014/main" id="{28317CBD-16CA-ECF2-D181-B765C712EE5C}"/>
              </a:ext>
            </a:extLst>
          </p:cNvPr>
          <p:cNvSpPr txBox="1"/>
          <p:nvPr/>
        </p:nvSpPr>
        <p:spPr>
          <a:xfrm>
            <a:off x="3276600" y="4831718"/>
            <a:ext cx="11734800" cy="2554545"/>
          </a:xfrm>
          <a:prstGeom prst="rect">
            <a:avLst/>
          </a:prstGeom>
          <a:noFill/>
        </p:spPr>
        <p:txBody>
          <a:bodyPr wrap="square">
            <a:spAutoFit/>
          </a:bodyPr>
          <a:lstStyle/>
          <a:p>
            <a:r>
              <a:rPr lang="en-US" sz="3200" b="1" dirty="0">
                <a:solidFill>
                  <a:srgbClr val="B6886F"/>
                </a:solidFill>
                <a:latin typeface="Calibri"/>
                <a:cs typeface="Calibri"/>
              </a:rPr>
              <a:t>DAX (Data Analysis Expressions) </a:t>
            </a:r>
            <a:r>
              <a:rPr lang="en-US" sz="3200" dirty="0">
                <a:solidFill>
                  <a:srgbClr val="B6886F"/>
                </a:solidFill>
                <a:latin typeface="Calibri"/>
                <a:cs typeface="Calibri"/>
              </a:rPr>
              <a:t>was used in Power BI to create calculated columns, measures, and KPIs for advanced analytics, such as sales growth, product ranking, and customer segmentation. Custom DAX logic enabled dynamic filtering, time intelligence, and interactive visualizations.</a:t>
            </a:r>
          </a:p>
        </p:txBody>
      </p:sp>
      <p:sp>
        <p:nvSpPr>
          <p:cNvPr id="3" name="Google Shape;119;p4">
            <a:extLst>
              <a:ext uri="{FF2B5EF4-FFF2-40B4-BE49-F238E27FC236}">
                <a16:creationId xmlns:a16="http://schemas.microsoft.com/office/drawing/2014/main" id="{591D4487-219A-C8B7-1E65-C53F8F582A29}"/>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499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
          <a:extLst>
            <a:ext uri="{FF2B5EF4-FFF2-40B4-BE49-F238E27FC236}">
              <a16:creationId xmlns:a16="http://schemas.microsoft.com/office/drawing/2014/main" id="{0F0914AF-87CC-768D-98FD-C8EC5933419C}"/>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3A10383-5C0B-6AAE-FF5D-05AE8281619B}"/>
              </a:ext>
            </a:extLst>
          </p:cNvPr>
          <p:cNvSpPr txBox="1"/>
          <p:nvPr/>
        </p:nvSpPr>
        <p:spPr>
          <a:xfrm>
            <a:off x="5788894" y="445195"/>
            <a:ext cx="6710212" cy="718145"/>
          </a:xfrm>
          <a:prstGeom prst="rect">
            <a:avLst/>
          </a:prstGeom>
        </p:spPr>
        <p:txBody>
          <a:bodyPr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Team</a:t>
            </a:r>
            <a:r>
              <a:rPr kumimoji="0" lang="en-US" sz="6393"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 </a:t>
            </a:r>
            <a:r>
              <a:rPr kumimoji="0" lang="en-US" sz="64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Members</a:t>
            </a:r>
          </a:p>
        </p:txBody>
      </p:sp>
      <p:sp>
        <p:nvSpPr>
          <p:cNvPr id="10" name="TextBox 11">
            <a:extLst>
              <a:ext uri="{FF2B5EF4-FFF2-40B4-BE49-F238E27FC236}">
                <a16:creationId xmlns:a16="http://schemas.microsoft.com/office/drawing/2014/main" id="{AFE0D814-EE0D-0A73-B30A-2DB0D57DD0CF}"/>
              </a:ext>
            </a:extLst>
          </p:cNvPr>
          <p:cNvSpPr txBox="1"/>
          <p:nvPr/>
        </p:nvSpPr>
        <p:spPr>
          <a:xfrm>
            <a:off x="7613341" y="6449118"/>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Mona Ashraf</a:t>
            </a:r>
          </a:p>
        </p:txBody>
      </p:sp>
      <p:sp>
        <p:nvSpPr>
          <p:cNvPr id="19" name="TextBox 11">
            <a:extLst>
              <a:ext uri="{FF2B5EF4-FFF2-40B4-BE49-F238E27FC236}">
                <a16:creationId xmlns:a16="http://schemas.microsoft.com/office/drawing/2014/main" id="{9ACB964A-A8CA-4E7D-CA49-C65A025B2304}"/>
              </a:ext>
            </a:extLst>
          </p:cNvPr>
          <p:cNvSpPr txBox="1"/>
          <p:nvPr/>
        </p:nvSpPr>
        <p:spPr>
          <a:xfrm>
            <a:off x="7613341" y="5585538"/>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Salma Essam</a:t>
            </a:r>
          </a:p>
        </p:txBody>
      </p:sp>
      <p:sp>
        <p:nvSpPr>
          <p:cNvPr id="20" name="TextBox 11">
            <a:extLst>
              <a:ext uri="{FF2B5EF4-FFF2-40B4-BE49-F238E27FC236}">
                <a16:creationId xmlns:a16="http://schemas.microsoft.com/office/drawing/2014/main" id="{9E806E00-1022-08BB-8EDF-0F9DEDD25671}"/>
              </a:ext>
            </a:extLst>
          </p:cNvPr>
          <p:cNvSpPr txBox="1"/>
          <p:nvPr/>
        </p:nvSpPr>
        <p:spPr>
          <a:xfrm>
            <a:off x="7613341" y="4721958"/>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Aliaa El-</a:t>
            </a:r>
            <a:r>
              <a:rPr kumimoji="0" lang="en-US" sz="2587" b="0" i="0" u="none" strike="noStrike" kern="1200" cap="none" spc="0" normalizeH="0" baseline="0" noProof="0" dirty="0" err="1">
                <a:ln>
                  <a:noFill/>
                </a:ln>
                <a:solidFill>
                  <a:srgbClr val="B4583C"/>
                </a:solidFill>
                <a:effectLst/>
                <a:uLnTx/>
                <a:uFillTx/>
                <a:latin typeface="Montserrat"/>
                <a:ea typeface="Montserrat"/>
                <a:cs typeface="Montserrat"/>
                <a:sym typeface="Montserrat"/>
              </a:rPr>
              <a:t>Sepay</a:t>
            </a:r>
            <a:endPar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endParaRPr>
          </a:p>
        </p:txBody>
      </p:sp>
      <p:sp>
        <p:nvSpPr>
          <p:cNvPr id="21" name="TextBox 11">
            <a:extLst>
              <a:ext uri="{FF2B5EF4-FFF2-40B4-BE49-F238E27FC236}">
                <a16:creationId xmlns:a16="http://schemas.microsoft.com/office/drawing/2014/main" id="{D868808F-C316-7DB2-6423-40DB1E25F01F}"/>
              </a:ext>
            </a:extLst>
          </p:cNvPr>
          <p:cNvSpPr txBox="1"/>
          <p:nvPr/>
        </p:nvSpPr>
        <p:spPr>
          <a:xfrm>
            <a:off x="7613341" y="3858378"/>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Ayman</a:t>
            </a:r>
          </a:p>
        </p:txBody>
      </p:sp>
      <p:sp>
        <p:nvSpPr>
          <p:cNvPr id="22" name="TextBox 11">
            <a:extLst>
              <a:ext uri="{FF2B5EF4-FFF2-40B4-BE49-F238E27FC236}">
                <a16:creationId xmlns:a16="http://schemas.microsoft.com/office/drawing/2014/main" id="{C2726E02-EB69-50C3-7250-50545AF0D48F}"/>
              </a:ext>
            </a:extLst>
          </p:cNvPr>
          <p:cNvSpPr txBox="1"/>
          <p:nvPr/>
        </p:nvSpPr>
        <p:spPr>
          <a:xfrm>
            <a:off x="7587199" y="2997318"/>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Gomaa</a:t>
            </a:r>
          </a:p>
        </p:txBody>
      </p:sp>
      <p:sp>
        <p:nvSpPr>
          <p:cNvPr id="23" name="Freeform 15">
            <a:extLst>
              <a:ext uri="{FF2B5EF4-FFF2-40B4-BE49-F238E27FC236}">
                <a16:creationId xmlns:a16="http://schemas.microsoft.com/office/drawing/2014/main" id="{FBC4CA44-581F-C3E0-8F2D-8ADABA55C550}"/>
              </a:ext>
            </a:extLst>
          </p:cNvPr>
          <p:cNvSpPr/>
          <p:nvPr/>
        </p:nvSpPr>
        <p:spPr>
          <a:xfrm rot="-10800000">
            <a:off x="0" y="0"/>
            <a:ext cx="2236728" cy="3281831"/>
          </a:xfrm>
          <a:custGeom>
            <a:avLst/>
            <a:gdLst/>
            <a:ahLst/>
            <a:cxnLst/>
            <a:rect l="l" t="t" r="r" b="b"/>
            <a:pathLst>
              <a:path w="2720857" h="3938082">
                <a:moveTo>
                  <a:pt x="0" y="0"/>
                </a:moveTo>
                <a:lnTo>
                  <a:pt x="2720856" y="0"/>
                </a:lnTo>
                <a:lnTo>
                  <a:pt x="2720856" y="3938082"/>
                </a:lnTo>
                <a:lnTo>
                  <a:pt x="0" y="3938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16">
            <a:extLst>
              <a:ext uri="{FF2B5EF4-FFF2-40B4-BE49-F238E27FC236}">
                <a16:creationId xmlns:a16="http://schemas.microsoft.com/office/drawing/2014/main" id="{10465EAD-4A35-92F2-9C06-FFBFB75C094C}"/>
              </a:ext>
            </a:extLst>
          </p:cNvPr>
          <p:cNvSpPr/>
          <p:nvPr/>
        </p:nvSpPr>
        <p:spPr>
          <a:xfrm rot="6083443">
            <a:off x="15791962" y="207917"/>
            <a:ext cx="2537458" cy="2581484"/>
          </a:xfrm>
          <a:custGeom>
            <a:avLst/>
            <a:gdLst/>
            <a:ahLst/>
            <a:cxnLst/>
            <a:rect l="l" t="t" r="r" b="b"/>
            <a:pathLst>
              <a:path w="3066196" h="3352699">
                <a:moveTo>
                  <a:pt x="0" y="0"/>
                </a:moveTo>
                <a:lnTo>
                  <a:pt x="3066196" y="0"/>
                </a:lnTo>
                <a:lnTo>
                  <a:pt x="3066196" y="3352700"/>
                </a:lnTo>
                <a:lnTo>
                  <a:pt x="0" y="3352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2621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E845D8B1-CB2F-E918-A886-628CC59CB77F}"/>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D5D8ABA5-BEE4-A885-40BC-0899445E0C64}"/>
              </a:ext>
            </a:extLst>
          </p:cNvPr>
          <p:cNvSpPr txBox="1"/>
          <p:nvPr/>
        </p:nvSpPr>
        <p:spPr>
          <a:xfrm>
            <a:off x="4919662" y="114300"/>
            <a:ext cx="8448676" cy="3170099"/>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 Validation &amp; DAX</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D899516E-CAFF-C619-CCF2-BD7B286476EF}"/>
              </a:ext>
            </a:extLst>
          </p:cNvPr>
          <p:cNvPicPr>
            <a:picLocks/>
          </p:cNvPicPr>
          <p:nvPr/>
        </p:nvPicPr>
        <p:blipFill rotWithShape="1">
          <a:blip r:embed="rId3">
            <a:extLst>
              <a:ext uri="{28A0092B-C50C-407E-A947-70E740481C1C}">
                <a14:useLocalDpi xmlns:a14="http://schemas.microsoft.com/office/drawing/2010/main" val="0"/>
              </a:ext>
            </a:extLst>
          </a:blip>
          <a:srcRect b="7985"/>
          <a:stretch>
            <a:fillRect/>
          </a:stretch>
        </p:blipFill>
        <p:spPr bwMode="auto">
          <a:xfrm>
            <a:off x="352044" y="2218384"/>
            <a:ext cx="17583912" cy="78364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985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1CB6658A-FA6F-15EC-20B8-79C624CE935D}"/>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95468707-67D2-4912-D450-0249DE716548}"/>
              </a:ext>
            </a:extLst>
          </p:cNvPr>
          <p:cNvSpPr txBox="1"/>
          <p:nvPr/>
        </p:nvSpPr>
        <p:spPr>
          <a:xfrm>
            <a:off x="4919662" y="114300"/>
            <a:ext cx="8448676"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 Validation &amp; DAX</a:t>
            </a:r>
            <a:endParaRPr sz="6400" dirty="0"/>
          </a:p>
        </p:txBody>
      </p:sp>
      <p:pic>
        <p:nvPicPr>
          <p:cNvPr id="4" name="Picture 3">
            <a:extLst>
              <a:ext uri="{FF2B5EF4-FFF2-40B4-BE49-F238E27FC236}">
                <a16:creationId xmlns:a16="http://schemas.microsoft.com/office/drawing/2014/main" id="{F9903B16-E9F4-5A61-EA2F-69CF77377CBF}"/>
              </a:ext>
            </a:extLst>
          </p:cNvPr>
          <p:cNvPicPr>
            <a:picLocks noChangeAspect="1"/>
          </p:cNvPicPr>
          <p:nvPr/>
        </p:nvPicPr>
        <p:blipFill>
          <a:blip r:embed="rId3"/>
          <a:stretch>
            <a:fillRect/>
          </a:stretch>
        </p:blipFill>
        <p:spPr>
          <a:xfrm>
            <a:off x="13222514" y="1698708"/>
            <a:ext cx="3467012" cy="7685135"/>
          </a:xfrm>
          <a:prstGeom prst="rect">
            <a:avLst/>
          </a:prstGeom>
        </p:spPr>
      </p:pic>
      <p:pic>
        <p:nvPicPr>
          <p:cNvPr id="6" name="Picture 5">
            <a:extLst>
              <a:ext uri="{FF2B5EF4-FFF2-40B4-BE49-F238E27FC236}">
                <a16:creationId xmlns:a16="http://schemas.microsoft.com/office/drawing/2014/main" id="{AB08F499-A400-92F0-32F9-C9D0123F68C9}"/>
              </a:ext>
            </a:extLst>
          </p:cNvPr>
          <p:cNvPicPr>
            <a:picLocks noChangeAspect="1"/>
          </p:cNvPicPr>
          <p:nvPr/>
        </p:nvPicPr>
        <p:blipFill>
          <a:blip r:embed="rId4"/>
          <a:stretch>
            <a:fillRect/>
          </a:stretch>
        </p:blipFill>
        <p:spPr>
          <a:xfrm>
            <a:off x="571440" y="2714169"/>
            <a:ext cx="9378330" cy="988105"/>
          </a:xfrm>
          <a:prstGeom prst="rect">
            <a:avLst/>
          </a:prstGeom>
        </p:spPr>
      </p:pic>
      <p:pic>
        <p:nvPicPr>
          <p:cNvPr id="8" name="Picture 7">
            <a:extLst>
              <a:ext uri="{FF2B5EF4-FFF2-40B4-BE49-F238E27FC236}">
                <a16:creationId xmlns:a16="http://schemas.microsoft.com/office/drawing/2014/main" id="{700F0D44-692F-75CE-2994-833CFA7813D4}"/>
              </a:ext>
            </a:extLst>
          </p:cNvPr>
          <p:cNvPicPr>
            <a:picLocks noChangeAspect="1"/>
          </p:cNvPicPr>
          <p:nvPr/>
        </p:nvPicPr>
        <p:blipFill>
          <a:blip r:embed="rId5"/>
          <a:stretch>
            <a:fillRect/>
          </a:stretch>
        </p:blipFill>
        <p:spPr>
          <a:xfrm>
            <a:off x="571440" y="1890711"/>
            <a:ext cx="9378330" cy="823458"/>
          </a:xfrm>
          <a:prstGeom prst="rect">
            <a:avLst/>
          </a:prstGeom>
        </p:spPr>
      </p:pic>
      <p:pic>
        <p:nvPicPr>
          <p:cNvPr id="10" name="Picture 9">
            <a:extLst>
              <a:ext uri="{FF2B5EF4-FFF2-40B4-BE49-F238E27FC236}">
                <a16:creationId xmlns:a16="http://schemas.microsoft.com/office/drawing/2014/main" id="{219EDF2A-63B1-F3C3-73BC-7D15776A896E}"/>
              </a:ext>
            </a:extLst>
          </p:cNvPr>
          <p:cNvPicPr>
            <a:picLocks noChangeAspect="1"/>
          </p:cNvPicPr>
          <p:nvPr/>
        </p:nvPicPr>
        <p:blipFill>
          <a:blip r:embed="rId6"/>
          <a:stretch>
            <a:fillRect/>
          </a:stretch>
        </p:blipFill>
        <p:spPr>
          <a:xfrm>
            <a:off x="571438" y="4189101"/>
            <a:ext cx="9378329" cy="1193464"/>
          </a:xfrm>
          <a:prstGeom prst="rect">
            <a:avLst/>
          </a:prstGeom>
        </p:spPr>
      </p:pic>
      <p:pic>
        <p:nvPicPr>
          <p:cNvPr id="12" name="Picture 11">
            <a:extLst>
              <a:ext uri="{FF2B5EF4-FFF2-40B4-BE49-F238E27FC236}">
                <a16:creationId xmlns:a16="http://schemas.microsoft.com/office/drawing/2014/main" id="{1423C582-4865-144C-E98F-D52E1E4075D7}"/>
              </a:ext>
            </a:extLst>
          </p:cNvPr>
          <p:cNvPicPr>
            <a:picLocks noChangeAspect="1"/>
          </p:cNvPicPr>
          <p:nvPr/>
        </p:nvPicPr>
        <p:blipFill>
          <a:blip r:embed="rId7"/>
          <a:stretch>
            <a:fillRect/>
          </a:stretch>
        </p:blipFill>
        <p:spPr>
          <a:xfrm>
            <a:off x="571436" y="8193916"/>
            <a:ext cx="9378329" cy="922677"/>
          </a:xfrm>
          <a:prstGeom prst="rect">
            <a:avLst/>
          </a:prstGeom>
        </p:spPr>
      </p:pic>
      <p:pic>
        <p:nvPicPr>
          <p:cNvPr id="14" name="Picture 13">
            <a:extLst>
              <a:ext uri="{FF2B5EF4-FFF2-40B4-BE49-F238E27FC236}">
                <a16:creationId xmlns:a16="http://schemas.microsoft.com/office/drawing/2014/main" id="{E3433571-8899-2270-5FEB-35C69893D47C}"/>
              </a:ext>
            </a:extLst>
          </p:cNvPr>
          <p:cNvPicPr>
            <a:picLocks noChangeAspect="1"/>
          </p:cNvPicPr>
          <p:nvPr/>
        </p:nvPicPr>
        <p:blipFill>
          <a:blip r:embed="rId8"/>
          <a:stretch>
            <a:fillRect/>
          </a:stretch>
        </p:blipFill>
        <p:spPr>
          <a:xfrm>
            <a:off x="571437" y="6003649"/>
            <a:ext cx="9378329" cy="1569183"/>
          </a:xfrm>
          <a:prstGeom prst="rect">
            <a:avLst/>
          </a:prstGeom>
        </p:spPr>
      </p:pic>
    </p:spTree>
    <p:extLst>
      <p:ext uri="{BB962C8B-B14F-4D97-AF65-F5344CB8AC3E}">
        <p14:creationId xmlns:p14="http://schemas.microsoft.com/office/powerpoint/2010/main" val="314696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p:cNvGrpSpPr/>
        <p:nvPr/>
      </p:nvGrpSpPr>
      <p:grpSpPr>
        <a:xfrm>
          <a:off x="0" y="0"/>
          <a:ext cx="0" cy="0"/>
          <a:chOff x="0" y="0"/>
          <a:chExt cx="0" cy="0"/>
        </a:xfrm>
      </p:grpSpPr>
      <p:sp>
        <p:nvSpPr>
          <p:cNvPr id="149" name="Google Shape;149;p9"/>
          <p:cNvSpPr txBox="1"/>
          <p:nvPr/>
        </p:nvSpPr>
        <p:spPr>
          <a:xfrm>
            <a:off x="4919662" y="186870"/>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50" name="Google Shape;150;p9"/>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9DA2C71F-D2E5-43D4-8BFA-749D20B99A8B}"/>
              </a:ext>
            </a:extLst>
          </p:cNvPr>
          <p:cNvSpPr txBox="1"/>
          <p:nvPr/>
        </p:nvSpPr>
        <p:spPr>
          <a:xfrm>
            <a:off x="2808514" y="2496410"/>
            <a:ext cx="12670971" cy="3046988"/>
          </a:xfrm>
          <a:prstGeom prst="rect">
            <a:avLst/>
          </a:prstGeom>
          <a:noFill/>
        </p:spPr>
        <p:txBody>
          <a:bodyPr wrap="square">
            <a:spAutoFit/>
          </a:bodyPr>
          <a:lstStyle/>
          <a:p>
            <a:r>
              <a:rPr lang="en-US" sz="3200" dirty="0">
                <a:solidFill>
                  <a:srgbClr val="B6886F"/>
                </a:solidFill>
                <a:latin typeface="Calibri"/>
                <a:cs typeface="Calibri"/>
              </a:rPr>
              <a:t>Power BI was used to design interactive dashboards covering key areas such as Sales, Products, Overview, Salesperson, Branch, Category, Subcategory, and Brand. These dashboards provide real-time insights through user-friendly visuals, KPIs, and drill-down features, enabling different teams to explore performance metrics and support data-driven decisions.</a:t>
            </a:r>
          </a:p>
        </p:txBody>
      </p:sp>
      <p:sp>
        <p:nvSpPr>
          <p:cNvPr id="2" name="Google Shape;119;p4">
            <a:extLst>
              <a:ext uri="{FF2B5EF4-FFF2-40B4-BE49-F238E27FC236}">
                <a16:creationId xmlns:a16="http://schemas.microsoft.com/office/drawing/2014/main" id="{B5F37E6A-D4CA-FF6F-B6A8-E6A78C870641}"/>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DD25E1DA-3609-E818-5355-7FBA7E13B633}"/>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342B665D-0DF0-4AE9-CA6B-7CFF148A373F}"/>
              </a:ext>
            </a:extLst>
          </p:cNvPr>
          <p:cNvSpPr txBox="1"/>
          <p:nvPr/>
        </p:nvSpPr>
        <p:spPr>
          <a:xfrm>
            <a:off x="4919662" y="182706"/>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2" name="Picture 1">
            <a:extLst>
              <a:ext uri="{FF2B5EF4-FFF2-40B4-BE49-F238E27FC236}">
                <a16:creationId xmlns:a16="http://schemas.microsoft.com/office/drawing/2014/main" id="{DC210BC0-0702-628B-397A-01453AC787C5}"/>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09830"/>
            <a:ext cx="17583912" cy="7836408"/>
          </a:xfrm>
          <a:prstGeom prst="rect">
            <a:avLst/>
          </a:prstGeom>
          <a:noFill/>
          <a:ln>
            <a:noFill/>
          </a:ln>
        </p:spPr>
      </p:pic>
      <p:sp>
        <p:nvSpPr>
          <p:cNvPr id="3" name="Google Shape;131;p6">
            <a:extLst>
              <a:ext uri="{FF2B5EF4-FFF2-40B4-BE49-F238E27FC236}">
                <a16:creationId xmlns:a16="http://schemas.microsoft.com/office/drawing/2014/main" id="{79B9C9EC-93C6-4DD8-5333-6C2440A68D51}"/>
              </a:ext>
            </a:extLst>
          </p:cNvPr>
          <p:cNvSpPr txBox="1"/>
          <p:nvPr/>
        </p:nvSpPr>
        <p:spPr>
          <a:xfrm>
            <a:off x="618369" y="1489529"/>
            <a:ext cx="1442660"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1.Sales</a:t>
            </a:r>
            <a:endParaRPr sz="3200" dirty="0">
              <a:solidFill>
                <a:srgbClr val="B6886F"/>
              </a:solidFill>
              <a:latin typeface="Calibri"/>
              <a:cs typeface="Calibri"/>
            </a:endParaRPr>
          </a:p>
        </p:txBody>
      </p:sp>
    </p:spTree>
    <p:extLst>
      <p:ext uri="{BB962C8B-B14F-4D97-AF65-F5344CB8AC3E}">
        <p14:creationId xmlns:p14="http://schemas.microsoft.com/office/powerpoint/2010/main" val="413940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7EB47C97-1C8A-14C7-DA1D-3D6864B1BB6E}"/>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5A88B914-EC0E-5FD9-8FDA-3FDAEBA73C3A}"/>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C2F7F9DE-C7B2-54D9-3AEC-77D8D3F2A24B}"/>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57753"/>
            <a:ext cx="17583912" cy="7836408"/>
          </a:xfrm>
          <a:prstGeom prst="rect">
            <a:avLst/>
          </a:prstGeom>
          <a:noFill/>
          <a:ln>
            <a:noFill/>
          </a:ln>
        </p:spPr>
      </p:pic>
      <p:sp>
        <p:nvSpPr>
          <p:cNvPr id="2" name="Google Shape;131;p6">
            <a:extLst>
              <a:ext uri="{FF2B5EF4-FFF2-40B4-BE49-F238E27FC236}">
                <a16:creationId xmlns:a16="http://schemas.microsoft.com/office/drawing/2014/main" id="{2CF7FC8A-1F56-C040-2BC6-6501F7394FD6}"/>
              </a:ext>
            </a:extLst>
          </p:cNvPr>
          <p:cNvSpPr txBox="1"/>
          <p:nvPr/>
        </p:nvSpPr>
        <p:spPr>
          <a:xfrm>
            <a:off x="618369" y="1489529"/>
            <a:ext cx="1442660"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2.Orders</a:t>
            </a:r>
          </a:p>
        </p:txBody>
      </p:sp>
    </p:spTree>
    <p:extLst>
      <p:ext uri="{BB962C8B-B14F-4D97-AF65-F5344CB8AC3E}">
        <p14:creationId xmlns:p14="http://schemas.microsoft.com/office/powerpoint/2010/main" val="368317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7C66F8CD-28F8-27BD-6DB0-50AA12C7F48E}"/>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C1D38646-A3F3-5FDD-1704-8170ECA34BB0}"/>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3" name="Google Shape;131;p6">
            <a:extLst>
              <a:ext uri="{FF2B5EF4-FFF2-40B4-BE49-F238E27FC236}">
                <a16:creationId xmlns:a16="http://schemas.microsoft.com/office/drawing/2014/main" id="{710F4306-17EA-4F4B-70FE-2CB6A7E0CB70}"/>
              </a:ext>
            </a:extLst>
          </p:cNvPr>
          <p:cNvSpPr txBox="1"/>
          <p:nvPr/>
        </p:nvSpPr>
        <p:spPr>
          <a:xfrm>
            <a:off x="618369" y="1489529"/>
            <a:ext cx="1776488"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3.Product</a:t>
            </a:r>
          </a:p>
        </p:txBody>
      </p:sp>
      <p:pic>
        <p:nvPicPr>
          <p:cNvPr id="5" name="Picture 4">
            <a:extLst>
              <a:ext uri="{FF2B5EF4-FFF2-40B4-BE49-F238E27FC236}">
                <a16:creationId xmlns:a16="http://schemas.microsoft.com/office/drawing/2014/main" id="{75F7B97E-C17D-4D39-EAEE-0FAF34439460}"/>
              </a:ext>
            </a:extLst>
          </p:cNvPr>
          <p:cNvPicPr>
            <a:picLocks noChangeAspect="1"/>
          </p:cNvPicPr>
          <p:nvPr/>
        </p:nvPicPr>
        <p:blipFill>
          <a:blip r:embed="rId3"/>
          <a:stretch>
            <a:fillRect/>
          </a:stretch>
        </p:blipFill>
        <p:spPr>
          <a:xfrm>
            <a:off x="502254" y="2214480"/>
            <a:ext cx="17583912" cy="7879681"/>
          </a:xfrm>
          <a:prstGeom prst="rect">
            <a:avLst/>
          </a:prstGeom>
        </p:spPr>
      </p:pic>
    </p:spTree>
    <p:extLst>
      <p:ext uri="{BB962C8B-B14F-4D97-AF65-F5344CB8AC3E}">
        <p14:creationId xmlns:p14="http://schemas.microsoft.com/office/powerpoint/2010/main" val="3899520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6F7229A9-298B-212E-52F2-F300071F2CCB}"/>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808FAF9B-F4EC-8E4D-926A-9F6DEBD17DDD}"/>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EEAB3252-EC7E-72AF-5860-AADF1844F702}"/>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57753"/>
            <a:ext cx="17583912" cy="7836408"/>
          </a:xfrm>
          <a:prstGeom prst="rect">
            <a:avLst/>
          </a:prstGeom>
          <a:noFill/>
          <a:ln>
            <a:noFill/>
          </a:ln>
        </p:spPr>
      </p:pic>
      <p:sp>
        <p:nvSpPr>
          <p:cNvPr id="4" name="Google Shape;131;p6">
            <a:extLst>
              <a:ext uri="{FF2B5EF4-FFF2-40B4-BE49-F238E27FC236}">
                <a16:creationId xmlns:a16="http://schemas.microsoft.com/office/drawing/2014/main" id="{3BBC38EE-6497-6C5B-64EC-B1F47B116265}"/>
              </a:ext>
            </a:extLst>
          </p:cNvPr>
          <p:cNvSpPr txBox="1"/>
          <p:nvPr/>
        </p:nvSpPr>
        <p:spPr>
          <a:xfrm>
            <a:off x="618369" y="1489529"/>
            <a:ext cx="1878088"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4.Branches</a:t>
            </a:r>
          </a:p>
        </p:txBody>
      </p:sp>
    </p:spTree>
    <p:extLst>
      <p:ext uri="{BB962C8B-B14F-4D97-AF65-F5344CB8AC3E}">
        <p14:creationId xmlns:p14="http://schemas.microsoft.com/office/powerpoint/2010/main" val="300253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8">
          <a:extLst>
            <a:ext uri="{FF2B5EF4-FFF2-40B4-BE49-F238E27FC236}">
              <a16:creationId xmlns:a16="http://schemas.microsoft.com/office/drawing/2014/main" id="{745259FE-5569-3057-37C2-D45DBBE830BE}"/>
            </a:ext>
          </a:extLst>
        </p:cNvPr>
        <p:cNvGrpSpPr/>
        <p:nvPr/>
      </p:nvGrpSpPr>
      <p:grpSpPr>
        <a:xfrm>
          <a:off x="0" y="0"/>
          <a:ext cx="0" cy="0"/>
          <a:chOff x="0" y="0"/>
          <a:chExt cx="0" cy="0"/>
        </a:xfrm>
      </p:grpSpPr>
      <p:sp>
        <p:nvSpPr>
          <p:cNvPr id="149" name="Google Shape;149;p9">
            <a:extLst>
              <a:ext uri="{FF2B5EF4-FFF2-40B4-BE49-F238E27FC236}">
                <a16:creationId xmlns:a16="http://schemas.microsoft.com/office/drawing/2014/main" id="{1FC9EE2E-47C6-667F-FC0C-3D31F2A177BD}"/>
              </a:ext>
            </a:extLst>
          </p:cNvPr>
          <p:cNvSpPr txBox="1"/>
          <p:nvPr/>
        </p:nvSpPr>
        <p:spPr>
          <a:xfrm>
            <a:off x="4919662" y="192839"/>
            <a:ext cx="8448676"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Power BI Dashboards</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F76D6377-B96A-757D-1F2E-40A41D980D8B}"/>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57753"/>
            <a:ext cx="17583912" cy="7836408"/>
          </a:xfrm>
          <a:prstGeom prst="rect">
            <a:avLst/>
          </a:prstGeom>
          <a:noFill/>
          <a:ln>
            <a:noFill/>
          </a:ln>
        </p:spPr>
      </p:pic>
      <p:sp>
        <p:nvSpPr>
          <p:cNvPr id="4" name="Google Shape;131;p6">
            <a:extLst>
              <a:ext uri="{FF2B5EF4-FFF2-40B4-BE49-F238E27FC236}">
                <a16:creationId xmlns:a16="http://schemas.microsoft.com/office/drawing/2014/main" id="{F3744C28-E8E5-49DF-883E-0D4E7A428583}"/>
              </a:ext>
            </a:extLst>
          </p:cNvPr>
          <p:cNvSpPr txBox="1"/>
          <p:nvPr/>
        </p:nvSpPr>
        <p:spPr>
          <a:xfrm>
            <a:off x="618369" y="1489529"/>
            <a:ext cx="1878088" cy="768224"/>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3200" dirty="0">
                <a:solidFill>
                  <a:srgbClr val="B6886F"/>
                </a:solidFill>
                <a:latin typeface="Calibri"/>
                <a:cs typeface="Calibri"/>
              </a:rPr>
              <a:t>5.Brands</a:t>
            </a:r>
          </a:p>
        </p:txBody>
      </p:sp>
    </p:spTree>
    <p:extLst>
      <p:ext uri="{BB962C8B-B14F-4D97-AF65-F5344CB8AC3E}">
        <p14:creationId xmlns:p14="http://schemas.microsoft.com/office/powerpoint/2010/main" val="241989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980A7B96-06CD-14B2-3212-59C616CDB159}"/>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4C127791-019E-FD1A-C7F6-B2E068D573E6}"/>
              </a:ext>
            </a:extLst>
          </p:cNvPr>
          <p:cNvSpPr txBox="1"/>
          <p:nvPr/>
        </p:nvSpPr>
        <p:spPr>
          <a:xfrm>
            <a:off x="4682669" y="232226"/>
            <a:ext cx="8922657"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Reporting Using SSRS</a:t>
            </a:r>
            <a:endParaRPr sz="6400" dirty="0"/>
          </a:p>
        </p:txBody>
      </p:sp>
      <p:sp>
        <p:nvSpPr>
          <p:cNvPr id="144" name="Google Shape;144;p8">
            <a:extLst>
              <a:ext uri="{FF2B5EF4-FFF2-40B4-BE49-F238E27FC236}">
                <a16:creationId xmlns:a16="http://schemas.microsoft.com/office/drawing/2014/main" id="{D7A3554B-5579-4D40-C931-98F60F190ED2}"/>
              </a:ext>
            </a:extLst>
          </p:cNvPr>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436D5EA8-2719-3806-A062-25CEB4B5A3A1}"/>
              </a:ext>
            </a:extLst>
          </p:cNvPr>
          <p:cNvSpPr txBox="1"/>
          <p:nvPr/>
        </p:nvSpPr>
        <p:spPr>
          <a:xfrm>
            <a:off x="2808513" y="2189057"/>
            <a:ext cx="12670971" cy="2554545"/>
          </a:xfrm>
          <a:prstGeom prst="rect">
            <a:avLst/>
          </a:prstGeom>
          <a:noFill/>
        </p:spPr>
        <p:txBody>
          <a:bodyPr wrap="square">
            <a:spAutoFit/>
          </a:bodyPr>
          <a:lstStyle/>
          <a:p>
            <a:r>
              <a:rPr lang="en-US" sz="3200" dirty="0">
                <a:solidFill>
                  <a:srgbClr val="B6886F"/>
                </a:solidFill>
                <a:latin typeface="Calibri"/>
                <a:cs typeface="Calibri"/>
              </a:rPr>
              <a:t>SSRS was used to create dynamic, paginated reports focused on key areas such as Product performance, Salesperson achievements, and Customer segmentation. These reports provided real-time, printable insights using direct queries from the data warehouse, with filters and parameters to support flexible analysis and scheduled delivery.</a:t>
            </a:r>
          </a:p>
        </p:txBody>
      </p:sp>
      <p:sp>
        <p:nvSpPr>
          <p:cNvPr id="3" name="Google Shape;119;p4">
            <a:extLst>
              <a:ext uri="{FF2B5EF4-FFF2-40B4-BE49-F238E27FC236}">
                <a16:creationId xmlns:a16="http://schemas.microsoft.com/office/drawing/2014/main" id="{C335F063-AC59-197F-067F-5DB004FA20CD}"/>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7732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C3062F35-EC3F-7574-6726-009EE92FA966}"/>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017A6E76-8D85-5E5D-760E-6A66742F9C87}"/>
              </a:ext>
            </a:extLst>
          </p:cNvPr>
          <p:cNvSpPr txBox="1"/>
          <p:nvPr/>
        </p:nvSpPr>
        <p:spPr>
          <a:xfrm>
            <a:off x="4682671" y="228718"/>
            <a:ext cx="8922657"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Reporting Using SSRS</a:t>
            </a:r>
            <a:endParaRPr sz="6400" dirty="0"/>
          </a:p>
        </p:txBody>
      </p:sp>
      <p:pic>
        <p:nvPicPr>
          <p:cNvPr id="3" name="Picture 2">
            <a:extLst>
              <a:ext uri="{FF2B5EF4-FFF2-40B4-BE49-F238E27FC236}">
                <a16:creationId xmlns:a16="http://schemas.microsoft.com/office/drawing/2014/main" id="{B93B5988-4428-B828-DB77-16144CC32505}"/>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4" y="2221874"/>
            <a:ext cx="17583912" cy="7836408"/>
          </a:xfrm>
          <a:prstGeom prst="rect">
            <a:avLst/>
          </a:prstGeom>
          <a:noFill/>
          <a:ln>
            <a:noFill/>
          </a:ln>
        </p:spPr>
      </p:pic>
    </p:spTree>
    <p:extLst>
      <p:ext uri="{BB962C8B-B14F-4D97-AF65-F5344CB8AC3E}">
        <p14:creationId xmlns:p14="http://schemas.microsoft.com/office/powerpoint/2010/main" val="74629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
        <p:cNvGrpSpPr/>
        <p:nvPr/>
      </p:nvGrpSpPr>
      <p:grpSpPr>
        <a:xfrm>
          <a:off x="0" y="0"/>
          <a:ext cx="0" cy="0"/>
          <a:chOff x="0" y="0"/>
          <a:chExt cx="0" cy="0"/>
        </a:xfrm>
      </p:grpSpPr>
      <p:sp>
        <p:nvSpPr>
          <p:cNvPr id="2" name="Freeform 2"/>
          <p:cNvSpPr/>
          <p:nvPr/>
        </p:nvSpPr>
        <p:spPr>
          <a:xfrm>
            <a:off x="1190384" y="1509246"/>
            <a:ext cx="1820110" cy="1857256"/>
          </a:xfrm>
          <a:custGeom>
            <a:avLst/>
            <a:gdLst/>
            <a:ahLst/>
            <a:cxnLst/>
            <a:rect l="l" t="t" r="r" b="b"/>
            <a:pathLst>
              <a:path w="1820110" h="1857256">
                <a:moveTo>
                  <a:pt x="0" y="0"/>
                </a:moveTo>
                <a:lnTo>
                  <a:pt x="1820111" y="0"/>
                </a:lnTo>
                <a:lnTo>
                  <a:pt x="1820111" y="1857255"/>
                </a:lnTo>
                <a:lnTo>
                  <a:pt x="0" y="1857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74847" y="8216991"/>
            <a:ext cx="2051186" cy="1857256"/>
          </a:xfrm>
          <a:custGeom>
            <a:avLst/>
            <a:gdLst/>
            <a:ahLst/>
            <a:cxnLst/>
            <a:rect l="l" t="t" r="r" b="b"/>
            <a:pathLst>
              <a:path w="2051186" h="1857256">
                <a:moveTo>
                  <a:pt x="0" y="0"/>
                </a:moveTo>
                <a:lnTo>
                  <a:pt x="2051185" y="0"/>
                </a:lnTo>
                <a:lnTo>
                  <a:pt x="2051185" y="1857255"/>
                </a:lnTo>
                <a:lnTo>
                  <a:pt x="0" y="185725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9576073" y="3824861"/>
            <a:ext cx="2101466" cy="1501593"/>
          </a:xfrm>
          <a:custGeom>
            <a:avLst/>
            <a:gdLst/>
            <a:ahLst/>
            <a:cxnLst/>
            <a:rect l="l" t="t" r="r" b="b"/>
            <a:pathLst>
              <a:path w="2101466" h="1501593">
                <a:moveTo>
                  <a:pt x="0" y="0"/>
                </a:moveTo>
                <a:lnTo>
                  <a:pt x="2101466" y="0"/>
                </a:lnTo>
                <a:lnTo>
                  <a:pt x="2101466" y="1501593"/>
                </a:lnTo>
                <a:lnTo>
                  <a:pt x="0" y="15015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rot="-8976637">
            <a:off x="1197762" y="6206575"/>
            <a:ext cx="2238580" cy="1550725"/>
          </a:xfrm>
          <a:custGeom>
            <a:avLst/>
            <a:gdLst/>
            <a:ahLst/>
            <a:cxnLst/>
            <a:rect l="l" t="t" r="r" b="b"/>
            <a:pathLst>
              <a:path w="2238580" h="1550725">
                <a:moveTo>
                  <a:pt x="0" y="0"/>
                </a:moveTo>
                <a:lnTo>
                  <a:pt x="2238580" y="0"/>
                </a:lnTo>
                <a:lnTo>
                  <a:pt x="2238580" y="1550725"/>
                </a:lnTo>
                <a:lnTo>
                  <a:pt x="0" y="155072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7215725">
            <a:off x="9416391" y="1993499"/>
            <a:ext cx="2127302" cy="1732784"/>
          </a:xfrm>
          <a:custGeom>
            <a:avLst/>
            <a:gdLst/>
            <a:ahLst/>
            <a:cxnLst/>
            <a:rect l="l" t="t" r="r" b="b"/>
            <a:pathLst>
              <a:path w="2127302" h="1732784">
                <a:moveTo>
                  <a:pt x="0" y="0"/>
                </a:moveTo>
                <a:lnTo>
                  <a:pt x="2127302" y="0"/>
                </a:lnTo>
                <a:lnTo>
                  <a:pt x="2127302" y="1732785"/>
                </a:lnTo>
                <a:lnTo>
                  <a:pt x="0" y="173278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3674796" y="2424652"/>
            <a:ext cx="4609853" cy="495300"/>
          </a:xfrm>
          <a:prstGeom prst="rect">
            <a:avLst/>
          </a:prstGeom>
        </p:spPr>
        <p:txBody>
          <a:bodyPr lIns="0" tIns="0" rIns="0" bIns="0" rtlCol="0" anchor="t">
            <a:spAutoFit/>
          </a:bodyPr>
          <a:lstStyle/>
          <a:p>
            <a:pPr marL="0" marR="0" lvl="0" indent="0" algn="just" defTabSz="914400" rtl="0" eaLnBrk="1" fontAlgn="auto" latinLnBrk="0" hangingPunct="1">
              <a:lnSpc>
                <a:spcPts val="3960"/>
              </a:lnSpc>
              <a:spcBef>
                <a:spcPts val="0"/>
              </a:spcBef>
              <a:spcAft>
                <a:spcPts val="0"/>
              </a:spcAft>
              <a:buClrTx/>
              <a:buSzTx/>
              <a:buFontTx/>
              <a:buNone/>
              <a:tabLst/>
              <a:defRPr/>
            </a:pPr>
            <a:r>
              <a:rPr kumimoji="0" lang="en-US" sz="3300" b="0" i="0" u="none" strike="noStrike" kern="1200" cap="none" spc="0" normalizeH="0" baseline="0" noProof="0">
                <a:ln>
                  <a:noFill/>
                </a:ln>
                <a:solidFill>
                  <a:srgbClr val="B4583C"/>
                </a:solidFill>
                <a:effectLst/>
                <a:uLnTx/>
                <a:uFillTx/>
                <a:latin typeface="Montserrat"/>
                <a:ea typeface="Montserrat"/>
                <a:cs typeface="Montserrat"/>
                <a:sym typeface="Montserrat"/>
              </a:rPr>
              <a:t>INTRODUCTION</a:t>
            </a:r>
          </a:p>
        </p:txBody>
      </p:sp>
      <p:sp>
        <p:nvSpPr>
          <p:cNvPr id="8" name="TextBox 8"/>
          <p:cNvSpPr txBox="1"/>
          <p:nvPr/>
        </p:nvSpPr>
        <p:spPr>
          <a:xfrm>
            <a:off x="3674796" y="4470968"/>
            <a:ext cx="4947048" cy="466725"/>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DATASET &amp; EXTRACTION</a:t>
            </a:r>
          </a:p>
        </p:txBody>
      </p:sp>
      <p:sp>
        <p:nvSpPr>
          <p:cNvPr id="9" name="TextBox 9"/>
          <p:cNvSpPr txBox="1"/>
          <p:nvPr/>
        </p:nvSpPr>
        <p:spPr>
          <a:xfrm>
            <a:off x="12101033" y="8914277"/>
            <a:ext cx="4316499"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WEB APP</a:t>
            </a:r>
          </a:p>
        </p:txBody>
      </p:sp>
      <p:sp>
        <p:nvSpPr>
          <p:cNvPr id="10" name="TextBox 10"/>
          <p:cNvSpPr txBox="1"/>
          <p:nvPr/>
        </p:nvSpPr>
        <p:spPr>
          <a:xfrm>
            <a:off x="5788894" y="552396"/>
            <a:ext cx="6710212" cy="782313"/>
          </a:xfrm>
          <a:prstGeom prst="rect">
            <a:avLst/>
          </a:prstGeom>
        </p:spPr>
        <p:txBody>
          <a:bodyPr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6393" b="0" i="0" u="none" strike="noStrike" kern="1200" cap="none" spc="0" normalizeH="0" baseline="0" noProof="0">
                <a:ln>
                  <a:noFill/>
                </a:ln>
                <a:solidFill>
                  <a:srgbClr val="5E301C"/>
                </a:solidFill>
                <a:effectLst/>
                <a:uLnTx/>
                <a:uFillTx/>
                <a:latin typeface="RoxboroughCF"/>
                <a:ea typeface="RoxboroughCF"/>
                <a:cs typeface="RoxboroughCF"/>
                <a:sym typeface="RoxboroughCF"/>
              </a:rPr>
              <a:t>Agenda</a:t>
            </a:r>
          </a:p>
        </p:txBody>
      </p:sp>
      <p:sp>
        <p:nvSpPr>
          <p:cNvPr id="11" name="TextBox 11"/>
          <p:cNvSpPr txBox="1"/>
          <p:nvPr/>
        </p:nvSpPr>
        <p:spPr>
          <a:xfrm>
            <a:off x="1190384" y="2353214"/>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1</a:t>
            </a:r>
          </a:p>
        </p:txBody>
      </p:sp>
      <p:sp>
        <p:nvSpPr>
          <p:cNvPr id="12" name="TextBox 12"/>
          <p:cNvSpPr txBox="1"/>
          <p:nvPr/>
        </p:nvSpPr>
        <p:spPr>
          <a:xfrm>
            <a:off x="9576073" y="2353214"/>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5</a:t>
            </a:r>
          </a:p>
        </p:txBody>
      </p:sp>
      <p:sp>
        <p:nvSpPr>
          <p:cNvPr id="13" name="TextBox 13"/>
          <p:cNvSpPr txBox="1"/>
          <p:nvPr/>
        </p:nvSpPr>
        <p:spPr>
          <a:xfrm>
            <a:off x="1190384" y="8546056"/>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4</a:t>
            </a:r>
          </a:p>
        </p:txBody>
      </p:sp>
      <p:sp>
        <p:nvSpPr>
          <p:cNvPr id="14" name="TextBox 14"/>
          <p:cNvSpPr txBox="1"/>
          <p:nvPr/>
        </p:nvSpPr>
        <p:spPr>
          <a:xfrm>
            <a:off x="1190384" y="6486319"/>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3</a:t>
            </a:r>
          </a:p>
        </p:txBody>
      </p:sp>
      <p:sp>
        <p:nvSpPr>
          <p:cNvPr id="15" name="TextBox 15"/>
          <p:cNvSpPr txBox="1"/>
          <p:nvPr/>
        </p:nvSpPr>
        <p:spPr>
          <a:xfrm>
            <a:off x="1190384" y="4318568"/>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2</a:t>
            </a:r>
          </a:p>
        </p:txBody>
      </p:sp>
      <p:sp>
        <p:nvSpPr>
          <p:cNvPr id="16" name="TextBox 16"/>
          <p:cNvSpPr txBox="1"/>
          <p:nvPr/>
        </p:nvSpPr>
        <p:spPr>
          <a:xfrm>
            <a:off x="9686639" y="4195453"/>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6</a:t>
            </a:r>
          </a:p>
        </p:txBody>
      </p:sp>
      <p:sp>
        <p:nvSpPr>
          <p:cNvPr id="17" name="Freeform 17"/>
          <p:cNvSpPr/>
          <p:nvPr/>
        </p:nvSpPr>
        <p:spPr>
          <a:xfrm>
            <a:off x="1190384" y="3864000"/>
            <a:ext cx="2101466" cy="1501593"/>
          </a:xfrm>
          <a:custGeom>
            <a:avLst/>
            <a:gdLst/>
            <a:ahLst/>
            <a:cxnLst/>
            <a:rect l="l" t="t" r="r" b="b"/>
            <a:pathLst>
              <a:path w="2101466" h="1501593">
                <a:moveTo>
                  <a:pt x="0" y="0"/>
                </a:moveTo>
                <a:lnTo>
                  <a:pt x="2101466" y="0"/>
                </a:lnTo>
                <a:lnTo>
                  <a:pt x="2101466" y="1501593"/>
                </a:lnTo>
                <a:lnTo>
                  <a:pt x="0" y="15015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rot="-8976637">
            <a:off x="9434134" y="5919494"/>
            <a:ext cx="2238580" cy="1550725"/>
          </a:xfrm>
          <a:custGeom>
            <a:avLst/>
            <a:gdLst/>
            <a:ahLst/>
            <a:cxnLst/>
            <a:rect l="l" t="t" r="r" b="b"/>
            <a:pathLst>
              <a:path w="2238580" h="1550725">
                <a:moveTo>
                  <a:pt x="0" y="0"/>
                </a:moveTo>
                <a:lnTo>
                  <a:pt x="2238580" y="0"/>
                </a:lnTo>
                <a:lnTo>
                  <a:pt x="2238580" y="1550726"/>
                </a:lnTo>
                <a:lnTo>
                  <a:pt x="0" y="155072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p:nvPr/>
        </p:nvSpPr>
        <p:spPr>
          <a:xfrm>
            <a:off x="9576073" y="8063260"/>
            <a:ext cx="1820110" cy="1857256"/>
          </a:xfrm>
          <a:custGeom>
            <a:avLst/>
            <a:gdLst/>
            <a:ahLst/>
            <a:cxnLst/>
            <a:rect l="l" t="t" r="r" b="b"/>
            <a:pathLst>
              <a:path w="1820110" h="1857256">
                <a:moveTo>
                  <a:pt x="0" y="0"/>
                </a:moveTo>
                <a:lnTo>
                  <a:pt x="1820110" y="0"/>
                </a:lnTo>
                <a:lnTo>
                  <a:pt x="1820110" y="1857256"/>
                </a:lnTo>
                <a:lnTo>
                  <a:pt x="0" y="1857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20"/>
          <p:cNvSpPr txBox="1"/>
          <p:nvPr/>
        </p:nvSpPr>
        <p:spPr>
          <a:xfrm>
            <a:off x="9576073" y="6222565"/>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7</a:t>
            </a:r>
          </a:p>
        </p:txBody>
      </p:sp>
      <p:sp>
        <p:nvSpPr>
          <p:cNvPr id="21" name="TextBox 21"/>
          <p:cNvSpPr txBox="1"/>
          <p:nvPr/>
        </p:nvSpPr>
        <p:spPr>
          <a:xfrm>
            <a:off x="9686639" y="9082435"/>
            <a:ext cx="1586806" cy="619125"/>
          </a:xfrm>
          <a:prstGeom prst="rect">
            <a:avLst/>
          </a:prstGeom>
        </p:spPr>
        <p:txBody>
          <a:bodyPr lIns="0" tIns="0" rIns="0" bIns="0" rtlCol="0" anchor="t">
            <a:spAutoFit/>
          </a:bodyPr>
          <a:lstStyle/>
          <a:p>
            <a:pPr marL="0" marR="0" lvl="0" indent="0" algn="ctr" defTabSz="914400" rtl="0" eaLnBrk="1" fontAlgn="auto" latinLnBrk="0" hangingPunct="1">
              <a:lnSpc>
                <a:spcPts val="4350"/>
              </a:lnSpc>
              <a:spcBef>
                <a:spcPts val="0"/>
              </a:spcBef>
              <a:spcAft>
                <a:spcPts val="0"/>
              </a:spcAft>
              <a:buClrTx/>
              <a:buSzTx/>
              <a:buFontTx/>
              <a:buNone/>
              <a:tabLst/>
              <a:defRPr/>
            </a:pPr>
            <a:r>
              <a:rPr kumimoji="0" lang="en-US" sz="5000" b="0" i="0" u="none" strike="noStrike" kern="1200" cap="none" spc="0" normalizeH="0" baseline="0" noProof="0">
                <a:ln>
                  <a:noFill/>
                </a:ln>
                <a:solidFill>
                  <a:srgbClr val="5E301C"/>
                </a:solidFill>
                <a:effectLst/>
                <a:uLnTx/>
                <a:uFillTx/>
                <a:latin typeface="RoxboroughCF"/>
                <a:ea typeface="RoxboroughCF"/>
                <a:cs typeface="RoxboroughCF"/>
                <a:sym typeface="RoxboroughCF"/>
              </a:rPr>
              <a:t>8</a:t>
            </a:r>
          </a:p>
        </p:txBody>
      </p:sp>
      <p:sp>
        <p:nvSpPr>
          <p:cNvPr id="22" name="TextBox 22"/>
          <p:cNvSpPr txBox="1"/>
          <p:nvPr/>
        </p:nvSpPr>
        <p:spPr>
          <a:xfrm>
            <a:off x="3674796" y="6552293"/>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DATABASE DEVELOPMENT</a:t>
            </a:r>
          </a:p>
        </p:txBody>
      </p:sp>
      <p:sp>
        <p:nvSpPr>
          <p:cNvPr id="23" name="TextBox 23"/>
          <p:cNvSpPr txBox="1"/>
          <p:nvPr/>
        </p:nvSpPr>
        <p:spPr>
          <a:xfrm>
            <a:off x="3674796" y="8857877"/>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 WAREHOUSE</a:t>
            </a:r>
          </a:p>
        </p:txBody>
      </p:sp>
      <p:sp>
        <p:nvSpPr>
          <p:cNvPr id="24" name="TextBox 24"/>
          <p:cNvSpPr txBox="1"/>
          <p:nvPr/>
        </p:nvSpPr>
        <p:spPr>
          <a:xfrm>
            <a:off x="12058539" y="6552293"/>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DASHBOARD &amp; REPORTING</a:t>
            </a:r>
          </a:p>
        </p:txBody>
      </p:sp>
      <p:sp>
        <p:nvSpPr>
          <p:cNvPr id="25" name="TextBox 25"/>
          <p:cNvSpPr txBox="1"/>
          <p:nvPr/>
        </p:nvSpPr>
        <p:spPr>
          <a:xfrm>
            <a:off x="12058539" y="4475010"/>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DATA VALIDATION &amp; DAX</a:t>
            </a:r>
          </a:p>
        </p:txBody>
      </p:sp>
      <p:sp>
        <p:nvSpPr>
          <p:cNvPr id="26" name="TextBox 26"/>
          <p:cNvSpPr txBox="1"/>
          <p:nvPr/>
        </p:nvSpPr>
        <p:spPr>
          <a:xfrm>
            <a:off x="12101033" y="2509657"/>
            <a:ext cx="6378173" cy="462683"/>
          </a:xfrm>
          <a:prstGeom prst="rect">
            <a:avLst/>
          </a:prstGeom>
        </p:spPr>
        <p:txBody>
          <a:bodyPr lIns="0" tIns="0" rIns="0" bIns="0" rtlCol="0" anchor="t">
            <a:spAutoFit/>
          </a:bodyPr>
          <a:lstStyle/>
          <a:p>
            <a:pPr marL="0" marR="0" lvl="0" indent="0" algn="just" defTabSz="914400" rtl="0" eaLnBrk="1" fontAlgn="auto" latinLnBrk="0" hangingPunct="1">
              <a:lnSpc>
                <a:spcPts val="3678"/>
              </a:lnSpc>
              <a:spcBef>
                <a:spcPts val="0"/>
              </a:spcBef>
              <a:spcAft>
                <a:spcPts val="0"/>
              </a:spcAft>
              <a:buClrTx/>
              <a:buSzTx/>
              <a:buFontTx/>
              <a:buNone/>
              <a:tabLst/>
              <a:defRPr/>
            </a:pPr>
            <a:r>
              <a:rPr kumimoji="0" lang="en-US" sz="3065" b="0" i="0" u="none" strike="noStrike" kern="1200" cap="none" spc="0" normalizeH="0" baseline="0" noProof="0">
                <a:ln>
                  <a:noFill/>
                </a:ln>
                <a:solidFill>
                  <a:srgbClr val="B4583C"/>
                </a:solidFill>
                <a:effectLst/>
                <a:uLnTx/>
                <a:uFillTx/>
                <a:latin typeface="Montserrat"/>
                <a:ea typeface="Montserrat"/>
                <a:cs typeface="Montserrat"/>
                <a:sym typeface="Montserrat"/>
              </a:rPr>
              <a:t>SSIS</a:t>
            </a:r>
          </a:p>
        </p:txBody>
      </p:sp>
      <p:sp>
        <p:nvSpPr>
          <p:cNvPr id="28" name="Freeform 15">
            <a:extLst>
              <a:ext uri="{FF2B5EF4-FFF2-40B4-BE49-F238E27FC236}">
                <a16:creationId xmlns:a16="http://schemas.microsoft.com/office/drawing/2014/main" id="{423F13B6-7BF0-7771-1793-1B40AC3B717D}"/>
              </a:ext>
            </a:extLst>
          </p:cNvPr>
          <p:cNvSpPr/>
          <p:nvPr/>
        </p:nvSpPr>
        <p:spPr>
          <a:xfrm rot="-10800000">
            <a:off x="15290119" y="-100902"/>
            <a:ext cx="2236728" cy="3281831"/>
          </a:xfrm>
          <a:custGeom>
            <a:avLst/>
            <a:gdLst/>
            <a:ahLst/>
            <a:cxnLst/>
            <a:rect l="l" t="t" r="r" b="b"/>
            <a:pathLst>
              <a:path w="2720857" h="3938082">
                <a:moveTo>
                  <a:pt x="0" y="0"/>
                </a:moveTo>
                <a:lnTo>
                  <a:pt x="2720856" y="0"/>
                </a:lnTo>
                <a:lnTo>
                  <a:pt x="2720856" y="3938082"/>
                </a:lnTo>
                <a:lnTo>
                  <a:pt x="0" y="3938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42">
          <a:extLst>
            <a:ext uri="{FF2B5EF4-FFF2-40B4-BE49-F238E27FC236}">
              <a16:creationId xmlns:a16="http://schemas.microsoft.com/office/drawing/2014/main" id="{4D1AC1FB-179A-29A0-871B-4CA4D06B31E9}"/>
            </a:ext>
          </a:extLst>
        </p:cNvPr>
        <p:cNvGrpSpPr/>
        <p:nvPr/>
      </p:nvGrpSpPr>
      <p:grpSpPr>
        <a:xfrm>
          <a:off x="0" y="0"/>
          <a:ext cx="0" cy="0"/>
          <a:chOff x="0" y="0"/>
          <a:chExt cx="0" cy="0"/>
        </a:xfrm>
      </p:grpSpPr>
      <p:sp>
        <p:nvSpPr>
          <p:cNvPr id="143" name="Google Shape;143;p8">
            <a:extLst>
              <a:ext uri="{FF2B5EF4-FFF2-40B4-BE49-F238E27FC236}">
                <a16:creationId xmlns:a16="http://schemas.microsoft.com/office/drawing/2014/main" id="{36DCFEF9-4777-287E-3179-F7195D269308}"/>
              </a:ext>
            </a:extLst>
          </p:cNvPr>
          <p:cNvSpPr txBox="1"/>
          <p:nvPr/>
        </p:nvSpPr>
        <p:spPr>
          <a:xfrm>
            <a:off x="4682669" y="225912"/>
            <a:ext cx="8922657"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Reporting Using SSRS</a:t>
            </a:r>
            <a:endParaRPr sz="6400" dirty="0"/>
          </a:p>
        </p:txBody>
      </p:sp>
      <p:pic>
        <p:nvPicPr>
          <p:cNvPr id="2" name="Picture 1">
            <a:extLst>
              <a:ext uri="{FF2B5EF4-FFF2-40B4-BE49-F238E27FC236}">
                <a16:creationId xmlns:a16="http://schemas.microsoft.com/office/drawing/2014/main" id="{CBFCCC8B-A77A-F256-9054-9CA03EDB0DB8}"/>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52042" y="2137596"/>
            <a:ext cx="17583912" cy="7836408"/>
          </a:xfrm>
          <a:prstGeom prst="rect">
            <a:avLst/>
          </a:prstGeom>
          <a:noFill/>
          <a:ln>
            <a:noFill/>
          </a:ln>
        </p:spPr>
      </p:pic>
    </p:spTree>
    <p:extLst>
      <p:ext uri="{BB962C8B-B14F-4D97-AF65-F5344CB8AC3E}">
        <p14:creationId xmlns:p14="http://schemas.microsoft.com/office/powerpoint/2010/main" val="940538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54"/>
        <p:cNvGrpSpPr/>
        <p:nvPr/>
      </p:nvGrpSpPr>
      <p:grpSpPr>
        <a:xfrm>
          <a:off x="0" y="0"/>
          <a:ext cx="0" cy="0"/>
          <a:chOff x="0" y="0"/>
          <a:chExt cx="0" cy="0"/>
        </a:xfrm>
      </p:grpSpPr>
      <p:sp>
        <p:nvSpPr>
          <p:cNvPr id="155" name="Google Shape;155;p10"/>
          <p:cNvSpPr txBox="1"/>
          <p:nvPr/>
        </p:nvSpPr>
        <p:spPr>
          <a:xfrm>
            <a:off x="7527129" y="272131"/>
            <a:ext cx="3233738"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Website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156" name="Google Shape;156;p10"/>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E069DDFE-AF07-309F-781F-1B5A2486DD4B}"/>
              </a:ext>
            </a:extLst>
          </p:cNvPr>
          <p:cNvSpPr txBox="1"/>
          <p:nvPr/>
        </p:nvSpPr>
        <p:spPr>
          <a:xfrm>
            <a:off x="2808512" y="2363216"/>
            <a:ext cx="12670971" cy="2062103"/>
          </a:xfrm>
          <a:prstGeom prst="rect">
            <a:avLst/>
          </a:prstGeom>
          <a:noFill/>
        </p:spPr>
        <p:txBody>
          <a:bodyPr wrap="square">
            <a:spAutoFit/>
          </a:bodyPr>
          <a:lstStyle/>
          <a:p>
            <a:r>
              <a:rPr lang="en-US" sz="3200" dirty="0">
                <a:solidFill>
                  <a:srgbClr val="B6886F"/>
                </a:solidFill>
                <a:latin typeface="Calibri"/>
                <a:cs typeface="Calibri"/>
              </a:rPr>
              <a:t>A web interface was created to display key analytics and dashboards in one centralized platform. It offers interactive visuals, filters, and summaries from Power BI, allowing internal teams and partners to access real-time insights easily without direct access to BI tools.</a:t>
            </a:r>
          </a:p>
        </p:txBody>
      </p:sp>
      <p:sp>
        <p:nvSpPr>
          <p:cNvPr id="3" name="Google Shape;119;p4">
            <a:extLst>
              <a:ext uri="{FF2B5EF4-FFF2-40B4-BE49-F238E27FC236}">
                <a16:creationId xmlns:a16="http://schemas.microsoft.com/office/drawing/2014/main" id="{3D802CFD-918B-5E27-0D44-478D1ED42E5D}"/>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54">
          <a:extLst>
            <a:ext uri="{FF2B5EF4-FFF2-40B4-BE49-F238E27FC236}">
              <a16:creationId xmlns:a16="http://schemas.microsoft.com/office/drawing/2014/main" id="{87947635-7C2D-0D82-7C90-F42731FD2473}"/>
            </a:ext>
          </a:extLst>
        </p:cNvPr>
        <p:cNvGrpSpPr/>
        <p:nvPr/>
      </p:nvGrpSpPr>
      <p:grpSpPr>
        <a:xfrm>
          <a:off x="0" y="0"/>
          <a:ext cx="0" cy="0"/>
          <a:chOff x="0" y="0"/>
          <a:chExt cx="0" cy="0"/>
        </a:xfrm>
      </p:grpSpPr>
      <p:sp>
        <p:nvSpPr>
          <p:cNvPr id="155" name="Google Shape;155;p10">
            <a:extLst>
              <a:ext uri="{FF2B5EF4-FFF2-40B4-BE49-F238E27FC236}">
                <a16:creationId xmlns:a16="http://schemas.microsoft.com/office/drawing/2014/main" id="{4ECD0231-29FE-E892-2469-11A47E901A25}"/>
              </a:ext>
            </a:extLst>
          </p:cNvPr>
          <p:cNvSpPr txBox="1"/>
          <p:nvPr/>
        </p:nvSpPr>
        <p:spPr>
          <a:xfrm>
            <a:off x="7527129" y="272131"/>
            <a:ext cx="3233738"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Website</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2" name="Online Media 1" title="Cosmetics Website">
            <a:hlinkClick r:id="" action="ppaction://media"/>
            <a:extLst>
              <a:ext uri="{FF2B5EF4-FFF2-40B4-BE49-F238E27FC236}">
                <a16:creationId xmlns:a16="http://schemas.microsoft.com/office/drawing/2014/main" id="{4F9D91FC-E9DA-1950-B229-1ED111AE5D25}"/>
              </a:ext>
            </a:extLst>
          </p:cNvPr>
          <p:cNvPicPr>
            <a:picLocks noRot="1" noChangeAspect="1"/>
          </p:cNvPicPr>
          <p:nvPr>
            <a:videoFile r:link="rId1"/>
          </p:nvPr>
        </p:nvPicPr>
        <p:blipFill>
          <a:blip r:embed="rId4"/>
          <a:stretch>
            <a:fillRect/>
          </a:stretch>
        </p:blipFill>
        <p:spPr>
          <a:xfrm>
            <a:off x="551543" y="1701800"/>
            <a:ext cx="17228457" cy="8292858"/>
          </a:xfrm>
          <a:prstGeom prst="rect">
            <a:avLst/>
          </a:prstGeom>
        </p:spPr>
      </p:pic>
    </p:spTree>
    <p:extLst>
      <p:ext uri="{BB962C8B-B14F-4D97-AF65-F5344CB8AC3E}">
        <p14:creationId xmlns:p14="http://schemas.microsoft.com/office/powerpoint/2010/main" val="7804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60"/>
        <p:cNvGrpSpPr/>
        <p:nvPr/>
      </p:nvGrpSpPr>
      <p:grpSpPr>
        <a:xfrm>
          <a:off x="0" y="0"/>
          <a:ext cx="0" cy="0"/>
          <a:chOff x="0" y="0"/>
          <a:chExt cx="0" cy="0"/>
        </a:xfrm>
      </p:grpSpPr>
      <p:sp>
        <p:nvSpPr>
          <p:cNvPr id="161" name="Google Shape;161;p11"/>
          <p:cNvSpPr/>
          <p:nvPr/>
        </p:nvSpPr>
        <p:spPr>
          <a:xfrm>
            <a:off x="0" y="0"/>
            <a:ext cx="9557615" cy="10287000"/>
          </a:xfrm>
          <a:custGeom>
            <a:avLst/>
            <a:gdLst/>
            <a:ahLst/>
            <a:cxnLst/>
            <a:rect l="l" t="t" r="r" b="b"/>
            <a:pathLst>
              <a:path w="9557615" h="10287000" extrusionOk="0">
                <a:moveTo>
                  <a:pt x="0" y="0"/>
                </a:moveTo>
                <a:lnTo>
                  <a:pt x="9557615" y="0"/>
                </a:lnTo>
                <a:lnTo>
                  <a:pt x="9557615" y="10287000"/>
                </a:lnTo>
                <a:lnTo>
                  <a:pt x="0" y="10287000"/>
                </a:lnTo>
                <a:lnTo>
                  <a:pt x="0" y="0"/>
                </a:lnTo>
                <a:close/>
              </a:path>
            </a:pathLst>
          </a:custGeom>
          <a:blipFill rotWithShape="1">
            <a:blip r:embed="rId3">
              <a:alphaModFix/>
            </a:blip>
            <a:stretch>
              <a:fillRect l="-38770" r="-227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1"/>
          <p:cNvSpPr txBox="1"/>
          <p:nvPr/>
        </p:nvSpPr>
        <p:spPr>
          <a:xfrm>
            <a:off x="10215502" y="8716681"/>
            <a:ext cx="5354180" cy="782265"/>
          </a:xfrm>
          <a:prstGeom prst="rect">
            <a:avLst/>
          </a:prstGeom>
          <a:noFill/>
          <a:ln>
            <a:noFill/>
          </a:ln>
        </p:spPr>
        <p:txBody>
          <a:bodyPr spcFirstLastPara="1" wrap="square" lIns="0" tIns="0" rIns="0" bIns="0" anchor="t" anchorCtr="0">
            <a:spAutoFit/>
          </a:bodyPr>
          <a:lstStyle/>
          <a:p>
            <a:pPr marL="0" marR="0" lvl="0" indent="0" algn="l" rtl="0">
              <a:lnSpc>
                <a:spcPct val="87001"/>
              </a:lnSpc>
              <a:spcBef>
                <a:spcPts val="0"/>
              </a:spcBef>
              <a:spcAft>
                <a:spcPts val="0"/>
              </a:spcAft>
              <a:buNone/>
            </a:pPr>
            <a:r>
              <a:rPr lang="en-US" sz="6993" dirty="0">
                <a:solidFill>
                  <a:srgbClr val="5E301C"/>
                </a:solidFill>
                <a:latin typeface="Arial"/>
                <a:ea typeface="Arial"/>
                <a:cs typeface="Arial"/>
                <a:sym typeface="Arial"/>
              </a:rPr>
              <a:t>Thank You</a:t>
            </a:r>
            <a:endParaRPr dirty="0"/>
          </a:p>
        </p:txBody>
      </p:sp>
      <p:sp>
        <p:nvSpPr>
          <p:cNvPr id="2" name="TextBox 11">
            <a:extLst>
              <a:ext uri="{FF2B5EF4-FFF2-40B4-BE49-F238E27FC236}">
                <a16:creationId xmlns:a16="http://schemas.microsoft.com/office/drawing/2014/main" id="{0A33953A-EB39-46A6-7022-79417CA9DAEB}"/>
              </a:ext>
            </a:extLst>
          </p:cNvPr>
          <p:cNvSpPr txBox="1"/>
          <p:nvPr/>
        </p:nvSpPr>
        <p:spPr>
          <a:xfrm>
            <a:off x="9679330" y="197939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Gomaa</a:t>
            </a:r>
          </a:p>
        </p:txBody>
      </p:sp>
      <p:pic>
        <p:nvPicPr>
          <p:cNvPr id="3" name="Picture 2">
            <a:extLst>
              <a:ext uri="{FF2B5EF4-FFF2-40B4-BE49-F238E27FC236}">
                <a16:creationId xmlns:a16="http://schemas.microsoft.com/office/drawing/2014/main" id="{164D21C1-DD3D-3C0E-5EA1-690A8EC5043F}"/>
              </a:ext>
            </a:extLst>
          </p:cNvPr>
          <p:cNvPicPr>
            <a:picLocks noChangeAspect="1"/>
          </p:cNvPicPr>
          <p:nvPr/>
        </p:nvPicPr>
        <p:blipFill>
          <a:blip r:embed="rId4"/>
          <a:stretch>
            <a:fillRect/>
          </a:stretch>
        </p:blipFill>
        <p:spPr>
          <a:xfrm>
            <a:off x="10664093" y="2623042"/>
            <a:ext cx="1218136" cy="1218136"/>
          </a:xfrm>
          <a:prstGeom prst="rect">
            <a:avLst/>
          </a:prstGeom>
        </p:spPr>
      </p:pic>
      <p:sp>
        <p:nvSpPr>
          <p:cNvPr id="6" name="TextBox 11">
            <a:extLst>
              <a:ext uri="{FF2B5EF4-FFF2-40B4-BE49-F238E27FC236}">
                <a16:creationId xmlns:a16="http://schemas.microsoft.com/office/drawing/2014/main" id="{9B426EED-6FCA-7393-A192-6339C4CC0E43}"/>
              </a:ext>
            </a:extLst>
          </p:cNvPr>
          <p:cNvSpPr txBox="1"/>
          <p:nvPr/>
        </p:nvSpPr>
        <p:spPr>
          <a:xfrm>
            <a:off x="14489780" y="1979390"/>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Ahmed Ayman</a:t>
            </a:r>
          </a:p>
        </p:txBody>
      </p:sp>
      <p:pic>
        <p:nvPicPr>
          <p:cNvPr id="7" name="Picture 6" descr="A qr code with a blue circle&#10;&#10;AI-generated content may be incorrect.">
            <a:extLst>
              <a:ext uri="{FF2B5EF4-FFF2-40B4-BE49-F238E27FC236}">
                <a16:creationId xmlns:a16="http://schemas.microsoft.com/office/drawing/2014/main" id="{8A4FE8DD-78E7-D038-F3E7-72A925797E38}"/>
              </a:ext>
            </a:extLst>
          </p:cNvPr>
          <p:cNvPicPr>
            <a:picLocks noChangeAspect="1"/>
          </p:cNvPicPr>
          <p:nvPr/>
        </p:nvPicPr>
        <p:blipFill>
          <a:blip r:embed="rId5"/>
          <a:stretch>
            <a:fillRect/>
          </a:stretch>
        </p:blipFill>
        <p:spPr>
          <a:xfrm>
            <a:off x="15450326" y="2623042"/>
            <a:ext cx="1218136" cy="1218136"/>
          </a:xfrm>
          <a:prstGeom prst="rect">
            <a:avLst/>
          </a:prstGeom>
        </p:spPr>
      </p:pic>
      <p:sp>
        <p:nvSpPr>
          <p:cNvPr id="10" name="TextBox 11">
            <a:extLst>
              <a:ext uri="{FF2B5EF4-FFF2-40B4-BE49-F238E27FC236}">
                <a16:creationId xmlns:a16="http://schemas.microsoft.com/office/drawing/2014/main" id="{F3CE52F1-3476-B1E9-3296-BF7C6A8B7CD1}"/>
              </a:ext>
            </a:extLst>
          </p:cNvPr>
          <p:cNvSpPr txBox="1"/>
          <p:nvPr/>
        </p:nvSpPr>
        <p:spPr>
          <a:xfrm>
            <a:off x="9679330" y="4697342"/>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Aliaa El-</a:t>
            </a:r>
            <a:r>
              <a:rPr kumimoji="0" lang="en-US" sz="2587" b="0" i="0" u="none" strike="noStrike" kern="1200" cap="none" spc="0" normalizeH="0" baseline="0" noProof="0" dirty="0" err="1">
                <a:ln>
                  <a:noFill/>
                </a:ln>
                <a:solidFill>
                  <a:srgbClr val="B4583C"/>
                </a:solidFill>
                <a:effectLst/>
                <a:uLnTx/>
                <a:uFillTx/>
                <a:latin typeface="Montserrat"/>
                <a:ea typeface="Montserrat"/>
                <a:cs typeface="Montserrat"/>
                <a:sym typeface="Montserrat"/>
              </a:rPr>
              <a:t>Sepay</a:t>
            </a:r>
            <a:endPar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endParaRPr>
          </a:p>
        </p:txBody>
      </p:sp>
      <p:pic>
        <p:nvPicPr>
          <p:cNvPr id="12" name="Picture 11">
            <a:extLst>
              <a:ext uri="{FF2B5EF4-FFF2-40B4-BE49-F238E27FC236}">
                <a16:creationId xmlns:a16="http://schemas.microsoft.com/office/drawing/2014/main" id="{3A7182DC-ABDB-5F17-C131-7766D2A8AB71}"/>
              </a:ext>
            </a:extLst>
          </p:cNvPr>
          <p:cNvPicPr>
            <a:picLocks noChangeAspect="1"/>
          </p:cNvPicPr>
          <p:nvPr/>
        </p:nvPicPr>
        <p:blipFill>
          <a:blip r:embed="rId6"/>
          <a:stretch>
            <a:fillRect/>
          </a:stretch>
        </p:blipFill>
        <p:spPr>
          <a:xfrm>
            <a:off x="10600920" y="5340994"/>
            <a:ext cx="1218136" cy="1218136"/>
          </a:xfrm>
          <a:prstGeom prst="rect">
            <a:avLst/>
          </a:prstGeom>
        </p:spPr>
      </p:pic>
      <p:sp>
        <p:nvSpPr>
          <p:cNvPr id="15" name="TextBox 11">
            <a:extLst>
              <a:ext uri="{FF2B5EF4-FFF2-40B4-BE49-F238E27FC236}">
                <a16:creationId xmlns:a16="http://schemas.microsoft.com/office/drawing/2014/main" id="{20780861-7A27-5156-A1E7-3FCEBB20626B}"/>
              </a:ext>
            </a:extLst>
          </p:cNvPr>
          <p:cNvSpPr txBox="1"/>
          <p:nvPr/>
        </p:nvSpPr>
        <p:spPr>
          <a:xfrm>
            <a:off x="12342426" y="4697342"/>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Salma Essam</a:t>
            </a:r>
          </a:p>
        </p:txBody>
      </p:sp>
      <p:pic>
        <p:nvPicPr>
          <p:cNvPr id="16" name="Picture 15" descr="A qr code with a blue circle and a blue circle&#10;&#10;AI-generated content may be incorrect.">
            <a:extLst>
              <a:ext uri="{FF2B5EF4-FFF2-40B4-BE49-F238E27FC236}">
                <a16:creationId xmlns:a16="http://schemas.microsoft.com/office/drawing/2014/main" id="{F63E2396-C97D-55CD-2320-A5320D1DE2E7}"/>
              </a:ext>
            </a:extLst>
          </p:cNvPr>
          <p:cNvPicPr>
            <a:picLocks noChangeAspect="1"/>
          </p:cNvPicPr>
          <p:nvPr/>
        </p:nvPicPr>
        <p:blipFill>
          <a:blip r:embed="rId7"/>
          <a:stretch>
            <a:fillRect/>
          </a:stretch>
        </p:blipFill>
        <p:spPr>
          <a:xfrm>
            <a:off x="13271644" y="5340994"/>
            <a:ext cx="1218136" cy="1218136"/>
          </a:xfrm>
          <a:prstGeom prst="rect">
            <a:avLst/>
          </a:prstGeom>
        </p:spPr>
      </p:pic>
      <p:sp>
        <p:nvSpPr>
          <p:cNvPr id="19" name="TextBox 11">
            <a:extLst>
              <a:ext uri="{FF2B5EF4-FFF2-40B4-BE49-F238E27FC236}">
                <a16:creationId xmlns:a16="http://schemas.microsoft.com/office/drawing/2014/main" id="{A3776BC4-9C0A-343C-F10B-316E392741E4}"/>
              </a:ext>
            </a:extLst>
          </p:cNvPr>
          <p:cNvSpPr txBox="1"/>
          <p:nvPr/>
        </p:nvSpPr>
        <p:spPr>
          <a:xfrm>
            <a:off x="14986862" y="4697342"/>
            <a:ext cx="3061317" cy="397545"/>
          </a:xfrm>
          <a:prstGeom prst="rect">
            <a:avLst/>
          </a:prstGeom>
        </p:spPr>
        <p:txBody>
          <a:bodyPr lIns="0" tIns="0" rIns="0" bIns="0" rtlCol="0" anchor="t">
            <a:spAutoFit/>
          </a:bodyPr>
          <a:lstStyle/>
          <a:p>
            <a:pPr marL="0" marR="0" lvl="0" indent="0" algn="ctr" defTabSz="914400" rtl="0" eaLnBrk="1" fontAlgn="auto" latinLnBrk="0" hangingPunct="1">
              <a:lnSpc>
                <a:spcPts val="3104"/>
              </a:lnSpc>
              <a:spcBef>
                <a:spcPts val="0"/>
              </a:spcBef>
              <a:spcAft>
                <a:spcPts val="0"/>
              </a:spcAft>
              <a:buClrTx/>
              <a:buSzTx/>
              <a:buFontTx/>
              <a:buNone/>
              <a:tabLst/>
              <a:defRPr/>
            </a:pPr>
            <a:r>
              <a:rPr kumimoji="0" lang="en-US" sz="2587" b="0" i="0" u="none" strike="noStrike" kern="1200" cap="none" spc="0" normalizeH="0" baseline="0" noProof="0" dirty="0">
                <a:ln>
                  <a:noFill/>
                </a:ln>
                <a:solidFill>
                  <a:srgbClr val="B4583C"/>
                </a:solidFill>
                <a:effectLst/>
                <a:uLnTx/>
                <a:uFillTx/>
                <a:latin typeface="Montserrat"/>
                <a:ea typeface="Montserrat"/>
                <a:cs typeface="Montserrat"/>
                <a:sym typeface="Montserrat"/>
              </a:rPr>
              <a:t>Mona Ashraf</a:t>
            </a:r>
          </a:p>
        </p:txBody>
      </p:sp>
      <p:pic>
        <p:nvPicPr>
          <p:cNvPr id="20" name="Picture 19" descr="A qr code with a blue circle and a white circle&#10;&#10;AI-generated content may be incorrect.">
            <a:extLst>
              <a:ext uri="{FF2B5EF4-FFF2-40B4-BE49-F238E27FC236}">
                <a16:creationId xmlns:a16="http://schemas.microsoft.com/office/drawing/2014/main" id="{0609BC2E-FD71-1990-0A8A-585519C484A3}"/>
              </a:ext>
            </a:extLst>
          </p:cNvPr>
          <p:cNvPicPr>
            <a:picLocks noChangeAspect="1"/>
          </p:cNvPicPr>
          <p:nvPr/>
        </p:nvPicPr>
        <p:blipFill>
          <a:blip r:embed="rId8"/>
          <a:stretch>
            <a:fillRect/>
          </a:stretch>
        </p:blipFill>
        <p:spPr>
          <a:xfrm>
            <a:off x="15923709" y="5340994"/>
            <a:ext cx="1218136" cy="11892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17"/>
        <p:cNvGrpSpPr/>
        <p:nvPr/>
      </p:nvGrpSpPr>
      <p:grpSpPr>
        <a:xfrm>
          <a:off x="0" y="0"/>
          <a:ext cx="0" cy="0"/>
          <a:chOff x="0" y="0"/>
          <a:chExt cx="0" cy="0"/>
        </a:xfrm>
      </p:grpSpPr>
      <p:sp>
        <p:nvSpPr>
          <p:cNvPr id="118" name="Google Shape;118;p4"/>
          <p:cNvSpPr txBox="1"/>
          <p:nvPr/>
        </p:nvSpPr>
        <p:spPr>
          <a:xfrm>
            <a:off x="6789534" y="114300"/>
            <a:ext cx="4708932" cy="1154803"/>
          </a:xfrm>
          <a:prstGeom prst="rect">
            <a:avLst/>
          </a:prstGeom>
          <a:noFill/>
          <a:ln>
            <a:noFill/>
          </a:ln>
        </p:spPr>
        <p:txBody>
          <a:bodyPr spcFirstLastPara="1" wrap="square" lIns="0" tIns="0" rIns="0" bIns="0" anchor="t" anchorCtr="0">
            <a:spAutoFit/>
          </a:bodyPr>
          <a:lstStyle/>
          <a:p>
            <a:pPr marL="0" marR="0" lvl="0" indent="0" algn="l" rtl="0">
              <a:lnSpc>
                <a:spcPct val="161046"/>
              </a:lnSpc>
              <a:spcBef>
                <a:spcPts val="0"/>
              </a:spcBef>
              <a:spcAft>
                <a:spcPts val="0"/>
              </a:spcAft>
              <a:buNone/>
            </a:pPr>
            <a:r>
              <a:rPr lang="en-US" sz="6400" dirty="0">
                <a:solidFill>
                  <a:srgbClr val="5E301C"/>
                </a:solidFill>
                <a:latin typeface="Arial"/>
                <a:ea typeface="Arial"/>
                <a:cs typeface="Arial"/>
                <a:sym typeface="Arial"/>
              </a:rPr>
              <a:t>Introduction</a:t>
            </a:r>
            <a:endParaRPr dirty="0"/>
          </a:p>
        </p:txBody>
      </p:sp>
      <p:sp>
        <p:nvSpPr>
          <p:cNvPr id="119" name="Google Shape;119;p4"/>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4"/>
          <p:cNvSpPr txBox="1"/>
          <p:nvPr/>
        </p:nvSpPr>
        <p:spPr>
          <a:xfrm>
            <a:off x="3276600" y="2496410"/>
            <a:ext cx="11734800" cy="3046988"/>
          </a:xfrm>
          <a:prstGeom prst="rect">
            <a:avLst/>
          </a:prstGeom>
          <a:noFill/>
          <a:ln>
            <a:noFill/>
          </a:ln>
        </p:spPr>
        <p:txBody>
          <a:bodyPr spcFirstLastPara="1" wrap="square" lIns="91425" tIns="45700" rIns="91425" bIns="45700" anchor="t" anchorCtr="0">
            <a:spAutoFit/>
          </a:bodyPr>
          <a:lstStyle/>
          <a:p>
            <a:pPr marL="0" marR="0" lvl="0" indent="0" algn="justLow" rtl="0">
              <a:spcBef>
                <a:spcPts val="0"/>
              </a:spcBef>
              <a:spcAft>
                <a:spcPts val="0"/>
              </a:spcAft>
              <a:buNone/>
            </a:pPr>
            <a:r>
              <a:rPr lang="en-US" sz="3200" dirty="0">
                <a:solidFill>
                  <a:srgbClr val="B6886F"/>
                </a:solidFill>
                <a:latin typeface="Calibri"/>
                <a:ea typeface="Calibri"/>
                <a:cs typeface="Calibri"/>
                <a:sym typeface="Calibri"/>
              </a:rPr>
              <a:t>This project focuses on analyzing cosmetics sales and customer data to support better decision-making. It provides insights into product performance, customer preferences, and skin types using interactive dashboards. The goal is to improve marketing, personalize recommendations, and boost overall sales through data-driven strategies.</a:t>
            </a:r>
            <a:endParaRPr dirty="0"/>
          </a:p>
        </p:txBody>
      </p:sp>
      <p:sp>
        <p:nvSpPr>
          <p:cNvPr id="2" name="Google Shape;119;p4">
            <a:extLst>
              <a:ext uri="{FF2B5EF4-FFF2-40B4-BE49-F238E27FC236}">
                <a16:creationId xmlns:a16="http://schemas.microsoft.com/office/drawing/2014/main" id="{13547F32-99AA-1B0C-8EC0-E9488A411D81}"/>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8A568D2-5889-6530-1815-C43BC1EC7C1C}"/>
              </a:ext>
            </a:extLst>
          </p:cNvPr>
          <p:cNvSpPr/>
          <p:nvPr/>
        </p:nvSpPr>
        <p:spPr>
          <a:xfrm>
            <a:off x="14431035" y="3803235"/>
            <a:ext cx="3552165" cy="419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Rounded Corners 1">
            <a:extLst>
              <a:ext uri="{FF2B5EF4-FFF2-40B4-BE49-F238E27FC236}">
                <a16:creationId xmlns:a16="http://schemas.microsoft.com/office/drawing/2014/main" id="{F50A427A-B49C-2F1E-505B-466A92139E40}"/>
              </a:ext>
            </a:extLst>
          </p:cNvPr>
          <p:cNvSpPr/>
          <p:nvPr/>
        </p:nvSpPr>
        <p:spPr>
          <a:xfrm>
            <a:off x="7359187" y="3882818"/>
            <a:ext cx="3552165" cy="419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rot="-10800000">
            <a:off x="0" y="0"/>
            <a:ext cx="2236728" cy="3281831"/>
          </a:xfrm>
          <a:custGeom>
            <a:avLst/>
            <a:gdLst/>
            <a:ahLst/>
            <a:cxnLst/>
            <a:rect l="l" t="t" r="r" b="b"/>
            <a:pathLst>
              <a:path w="2720857" h="3938082">
                <a:moveTo>
                  <a:pt x="0" y="0"/>
                </a:moveTo>
                <a:lnTo>
                  <a:pt x="2720856" y="0"/>
                </a:lnTo>
                <a:lnTo>
                  <a:pt x="2720856" y="3938082"/>
                </a:lnTo>
                <a:lnTo>
                  <a:pt x="0" y="3938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rot="6083443">
            <a:off x="16001492" y="-52075"/>
            <a:ext cx="2537458" cy="2581484"/>
          </a:xfrm>
          <a:custGeom>
            <a:avLst/>
            <a:gdLst/>
            <a:ahLst/>
            <a:cxnLst/>
            <a:rect l="l" t="t" r="r" b="b"/>
            <a:pathLst>
              <a:path w="3066196" h="3352699">
                <a:moveTo>
                  <a:pt x="0" y="0"/>
                </a:moveTo>
                <a:lnTo>
                  <a:pt x="3066196" y="0"/>
                </a:lnTo>
                <a:lnTo>
                  <a:pt x="3066196" y="3352700"/>
                </a:lnTo>
                <a:lnTo>
                  <a:pt x="0" y="3352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Rounded Corners 2">
            <a:extLst>
              <a:ext uri="{FF2B5EF4-FFF2-40B4-BE49-F238E27FC236}">
                <a16:creationId xmlns:a16="http://schemas.microsoft.com/office/drawing/2014/main" id="{C6A74203-8196-7A9E-D7DF-E3A672896CCA}"/>
              </a:ext>
            </a:extLst>
          </p:cNvPr>
          <p:cNvSpPr/>
          <p:nvPr/>
        </p:nvSpPr>
        <p:spPr>
          <a:xfrm>
            <a:off x="287340" y="3962400"/>
            <a:ext cx="3552165" cy="4191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Arrow: Right 3">
            <a:extLst>
              <a:ext uri="{FF2B5EF4-FFF2-40B4-BE49-F238E27FC236}">
                <a16:creationId xmlns:a16="http://schemas.microsoft.com/office/drawing/2014/main" id="{4195F866-92D2-591E-BDEC-FDAEB06A2DC4}"/>
              </a:ext>
            </a:extLst>
          </p:cNvPr>
          <p:cNvSpPr/>
          <p:nvPr/>
        </p:nvSpPr>
        <p:spPr>
          <a:xfrm>
            <a:off x="4065368" y="5482086"/>
            <a:ext cx="2953386" cy="17188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descr="A black background with a black square&#10;&#10;AI-generated content may be incorrect.">
            <a:extLst>
              <a:ext uri="{FF2B5EF4-FFF2-40B4-BE49-F238E27FC236}">
                <a16:creationId xmlns:a16="http://schemas.microsoft.com/office/drawing/2014/main" id="{57ED0D9C-3129-1A7B-25E2-02A98E1A63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499" y="4383169"/>
            <a:ext cx="1520661" cy="1520661"/>
          </a:xfrm>
          <a:prstGeom prst="rect">
            <a:avLst/>
          </a:prstGeom>
        </p:spPr>
      </p:pic>
      <p:pic>
        <p:nvPicPr>
          <p:cNvPr id="14" name="Picture 13" descr="A green square with a white x on it&#10;&#10;AI-generated content may be incorrect.">
            <a:extLst>
              <a:ext uri="{FF2B5EF4-FFF2-40B4-BE49-F238E27FC236}">
                <a16:creationId xmlns:a16="http://schemas.microsoft.com/office/drawing/2014/main" id="{666F679A-9175-2757-5576-AF96D09E08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902" y="6324599"/>
            <a:ext cx="1772837" cy="1772837"/>
          </a:xfrm>
          <a:prstGeom prst="rect">
            <a:avLst/>
          </a:prstGeom>
        </p:spPr>
      </p:pic>
      <p:pic>
        <p:nvPicPr>
          <p:cNvPr id="20" name="Picture 19" descr="A black and white logo&#10;&#10;AI-generated content may be incorrect.">
            <a:extLst>
              <a:ext uri="{FF2B5EF4-FFF2-40B4-BE49-F238E27FC236}">
                <a16:creationId xmlns:a16="http://schemas.microsoft.com/office/drawing/2014/main" id="{A1B67194-2040-8E21-D838-1935194B62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150608" y="4490712"/>
            <a:ext cx="1251279" cy="1268484"/>
          </a:xfrm>
          <a:prstGeom prst="rect">
            <a:avLst/>
          </a:prstGeom>
        </p:spPr>
      </p:pic>
      <p:pic>
        <p:nvPicPr>
          <p:cNvPr id="30" name="Picture 29" descr="A blue and yellow snake logo&#10;&#10;AI-generated content may be incorrect.">
            <a:extLst>
              <a:ext uri="{FF2B5EF4-FFF2-40B4-BE49-F238E27FC236}">
                <a16:creationId xmlns:a16="http://schemas.microsoft.com/office/drawing/2014/main" id="{758B56FC-97FA-6E5F-216A-7BB61A4A45C2}"/>
              </a:ext>
            </a:extLst>
          </p:cNvPr>
          <p:cNvPicPr>
            <a:picLocks noChangeAspect="1"/>
          </p:cNvPicPr>
          <p:nvPr/>
        </p:nvPicPr>
        <p:blipFill>
          <a:blip r:embed="rId9" cstate="print">
            <a:extLst>
              <a:ext uri="{28A0092B-C50C-407E-A947-70E740481C1C}">
                <a14:useLocalDpi xmlns:a14="http://schemas.microsoft.com/office/drawing/2010/main" val="0"/>
              </a:ext>
            </a:extLst>
          </a:blip>
          <a:srcRect l="31529" t="30452" r="27742" b="26137"/>
          <a:stretch>
            <a:fillRect/>
          </a:stretch>
        </p:blipFill>
        <p:spPr>
          <a:xfrm>
            <a:off x="2021739" y="6427798"/>
            <a:ext cx="1772837" cy="1566437"/>
          </a:xfrm>
          <a:prstGeom prst="rect">
            <a:avLst/>
          </a:prstGeom>
        </p:spPr>
      </p:pic>
      <p:pic>
        <p:nvPicPr>
          <p:cNvPr id="32" name="Picture 31" descr="A close-up of a logo&#10;&#10;AI-generated content may be incorrect.">
            <a:extLst>
              <a:ext uri="{FF2B5EF4-FFF2-40B4-BE49-F238E27FC236}">
                <a16:creationId xmlns:a16="http://schemas.microsoft.com/office/drawing/2014/main" id="{45BDBB36-2AC0-7E11-C099-AB978F30E4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03468" y="5987291"/>
            <a:ext cx="2356718" cy="755680"/>
          </a:xfrm>
          <a:prstGeom prst="rect">
            <a:avLst/>
          </a:prstGeom>
        </p:spPr>
      </p:pic>
      <p:pic>
        <p:nvPicPr>
          <p:cNvPr id="34" name="Picture 33" descr="A logo for a data warehouse&#10;&#10;AI-generated content may be incorrect.">
            <a:extLst>
              <a:ext uri="{FF2B5EF4-FFF2-40B4-BE49-F238E27FC236}">
                <a16:creationId xmlns:a16="http://schemas.microsoft.com/office/drawing/2014/main" id="{55B62DA2-F242-2202-FC86-1D31A6EEFFC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6987" y="4213602"/>
            <a:ext cx="3091187" cy="3091187"/>
          </a:xfrm>
          <a:prstGeom prst="rect">
            <a:avLst/>
          </a:prstGeom>
        </p:spPr>
      </p:pic>
      <p:pic>
        <p:nvPicPr>
          <p:cNvPr id="38" name="Picture 37" descr="A yellow text on a black background&#10;&#10;AI-generated content may be incorrect.">
            <a:extLst>
              <a:ext uri="{FF2B5EF4-FFF2-40B4-BE49-F238E27FC236}">
                <a16:creationId xmlns:a16="http://schemas.microsoft.com/office/drawing/2014/main" id="{8BFFD2A6-D441-ED0E-39BC-F48E036106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965697" y="4278489"/>
            <a:ext cx="2632366" cy="1480706"/>
          </a:xfrm>
          <a:prstGeom prst="rect">
            <a:avLst/>
          </a:prstGeom>
        </p:spPr>
      </p:pic>
      <p:pic>
        <p:nvPicPr>
          <p:cNvPr id="40" name="Picture 39" descr="A logo with text overlay&#10;&#10;AI-generated content may be incorrect.">
            <a:extLst>
              <a:ext uri="{FF2B5EF4-FFF2-40B4-BE49-F238E27FC236}">
                <a16:creationId xmlns:a16="http://schemas.microsoft.com/office/drawing/2014/main" id="{AF0B1175-2D4B-E362-36C9-BDD23210D94F}"/>
              </a:ext>
            </a:extLst>
          </p:cNvPr>
          <p:cNvPicPr>
            <a:picLocks noChangeAspect="1"/>
          </p:cNvPicPr>
          <p:nvPr/>
        </p:nvPicPr>
        <p:blipFill>
          <a:blip r:embed="rId13">
            <a:extLst>
              <a:ext uri="{28A0092B-C50C-407E-A947-70E740481C1C}">
                <a14:useLocalDpi xmlns:a14="http://schemas.microsoft.com/office/drawing/2010/main" val="0"/>
              </a:ext>
            </a:extLst>
          </a:blip>
          <a:srcRect l="13832" t="5843" r="11158" b="47029"/>
          <a:stretch>
            <a:fillRect/>
          </a:stretch>
        </p:blipFill>
        <p:spPr>
          <a:xfrm>
            <a:off x="14560242" y="6204271"/>
            <a:ext cx="3070915" cy="1344887"/>
          </a:xfrm>
          <a:prstGeom prst="rect">
            <a:avLst/>
          </a:prstGeom>
        </p:spPr>
      </p:pic>
      <p:sp>
        <p:nvSpPr>
          <p:cNvPr id="42" name="TextBox 8">
            <a:extLst>
              <a:ext uri="{FF2B5EF4-FFF2-40B4-BE49-F238E27FC236}">
                <a16:creationId xmlns:a16="http://schemas.microsoft.com/office/drawing/2014/main" id="{F149BF0D-BBA5-F32D-1B83-0E09A6AD3630}"/>
              </a:ext>
            </a:extLst>
          </p:cNvPr>
          <p:cNvSpPr txBox="1"/>
          <p:nvPr/>
        </p:nvSpPr>
        <p:spPr>
          <a:xfrm>
            <a:off x="352585" y="3310920"/>
            <a:ext cx="3274102" cy="620363"/>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DATA SOURCES</a:t>
            </a:r>
          </a:p>
        </p:txBody>
      </p:sp>
      <p:sp>
        <p:nvSpPr>
          <p:cNvPr id="43" name="TextBox 8">
            <a:extLst>
              <a:ext uri="{FF2B5EF4-FFF2-40B4-BE49-F238E27FC236}">
                <a16:creationId xmlns:a16="http://schemas.microsoft.com/office/drawing/2014/main" id="{8F804AF5-02F1-5931-157B-85696CF1CC67}"/>
              </a:ext>
            </a:extLst>
          </p:cNvPr>
          <p:cNvSpPr txBox="1"/>
          <p:nvPr/>
        </p:nvSpPr>
        <p:spPr>
          <a:xfrm>
            <a:off x="3599687" y="5114883"/>
            <a:ext cx="3274102" cy="610424"/>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ETL</a:t>
            </a:r>
          </a:p>
        </p:txBody>
      </p:sp>
      <p:sp>
        <p:nvSpPr>
          <p:cNvPr id="44" name="TextBox 8">
            <a:extLst>
              <a:ext uri="{FF2B5EF4-FFF2-40B4-BE49-F238E27FC236}">
                <a16:creationId xmlns:a16="http://schemas.microsoft.com/office/drawing/2014/main" id="{1B6865F7-4CBA-DB08-EB17-5F05B60A32CE}"/>
              </a:ext>
            </a:extLst>
          </p:cNvPr>
          <p:cNvSpPr txBox="1"/>
          <p:nvPr/>
        </p:nvSpPr>
        <p:spPr>
          <a:xfrm>
            <a:off x="14458648" y="3140315"/>
            <a:ext cx="3274102" cy="610424"/>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ANALYTICS</a:t>
            </a:r>
          </a:p>
        </p:txBody>
      </p:sp>
      <p:sp>
        <p:nvSpPr>
          <p:cNvPr id="45" name="TextBox 8">
            <a:extLst>
              <a:ext uri="{FF2B5EF4-FFF2-40B4-BE49-F238E27FC236}">
                <a16:creationId xmlns:a16="http://schemas.microsoft.com/office/drawing/2014/main" id="{27CF72DB-2AB6-B587-1452-D299C147B989}"/>
              </a:ext>
            </a:extLst>
          </p:cNvPr>
          <p:cNvSpPr txBox="1"/>
          <p:nvPr/>
        </p:nvSpPr>
        <p:spPr>
          <a:xfrm>
            <a:off x="7405617" y="3225618"/>
            <a:ext cx="3274102" cy="610424"/>
          </a:xfrm>
          <a:prstGeom prst="rect">
            <a:avLst/>
          </a:prstGeom>
        </p:spPr>
        <p:txBody>
          <a:bodyPr wrap="square" lIns="0" tIns="0" rIns="0" bIns="0" rtlCol="0" anchor="t">
            <a:spAutoFit/>
          </a:bodyPr>
          <a:lstStyle/>
          <a:p>
            <a:pPr marL="0" marR="0" lvl="0" indent="0" algn="ctr" defTabSz="914400" rtl="0" eaLnBrk="1" fontAlgn="auto" latinLnBrk="0" hangingPunct="1">
              <a:lnSpc>
                <a:spcPts val="5562"/>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E301C"/>
                </a:solidFill>
                <a:effectLst/>
                <a:uLnTx/>
                <a:uFillTx/>
                <a:latin typeface="RoxboroughCF"/>
                <a:ea typeface="RoxboroughCF"/>
                <a:cs typeface="RoxboroughCF"/>
                <a:sym typeface="RoxboroughCF"/>
              </a:rPr>
              <a:t>DWH</a:t>
            </a:r>
          </a:p>
        </p:txBody>
      </p:sp>
      <p:sp>
        <p:nvSpPr>
          <p:cNvPr id="11" name="Arrow: Right 10">
            <a:extLst>
              <a:ext uri="{FF2B5EF4-FFF2-40B4-BE49-F238E27FC236}">
                <a16:creationId xmlns:a16="http://schemas.microsoft.com/office/drawing/2014/main" id="{D7CCE9BE-1744-413F-4A4E-21F6729457D5}"/>
              </a:ext>
            </a:extLst>
          </p:cNvPr>
          <p:cNvSpPr/>
          <p:nvPr/>
        </p:nvSpPr>
        <p:spPr>
          <a:xfrm>
            <a:off x="11143614" y="5507870"/>
            <a:ext cx="2953386" cy="171881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24">
          <a:extLst>
            <a:ext uri="{FF2B5EF4-FFF2-40B4-BE49-F238E27FC236}">
              <a16:creationId xmlns:a16="http://schemas.microsoft.com/office/drawing/2014/main" id="{1BA176A4-39CD-939B-EFE0-A57286120D4D}"/>
            </a:ext>
          </a:extLst>
        </p:cNvPr>
        <p:cNvGrpSpPr/>
        <p:nvPr/>
      </p:nvGrpSpPr>
      <p:grpSpPr>
        <a:xfrm>
          <a:off x="0" y="0"/>
          <a:ext cx="0" cy="0"/>
          <a:chOff x="0" y="0"/>
          <a:chExt cx="0" cy="0"/>
        </a:xfrm>
      </p:grpSpPr>
      <p:sp>
        <p:nvSpPr>
          <p:cNvPr id="125" name="Google Shape;125;p5">
            <a:extLst>
              <a:ext uri="{FF2B5EF4-FFF2-40B4-BE49-F238E27FC236}">
                <a16:creationId xmlns:a16="http://schemas.microsoft.com/office/drawing/2014/main" id="{458C375F-5D56-B6A3-D628-BD4599E3B07F}"/>
              </a:ext>
            </a:extLst>
          </p:cNvPr>
          <p:cNvSpPr txBox="1"/>
          <p:nvPr/>
        </p:nvSpPr>
        <p:spPr>
          <a:xfrm>
            <a:off x="4991099" y="190499"/>
            <a:ext cx="830580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Dataset &amp; Extraction</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sp>
        <p:nvSpPr>
          <p:cNvPr id="5" name="Google Shape;120;p4">
            <a:extLst>
              <a:ext uri="{FF2B5EF4-FFF2-40B4-BE49-F238E27FC236}">
                <a16:creationId xmlns:a16="http://schemas.microsoft.com/office/drawing/2014/main" id="{2F9639AB-3865-3953-0453-C34473FB67FA}"/>
              </a:ext>
            </a:extLst>
          </p:cNvPr>
          <p:cNvSpPr txBox="1"/>
          <p:nvPr/>
        </p:nvSpPr>
        <p:spPr>
          <a:xfrm>
            <a:off x="3126014" y="2598010"/>
            <a:ext cx="12035971" cy="4524275"/>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Dataset &amp; Extraction – Detailed Process:</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Data Extraction</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Data Cleaning &amp; Validation</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Data Transformation &amp; Integration</a:t>
            </a:r>
          </a:p>
          <a:p>
            <a:pPr lvl="0" algn="justLow"/>
            <a:endParaRPr lang="en-US" sz="3200" dirty="0">
              <a:solidFill>
                <a:srgbClr val="B6886F"/>
              </a:solidFill>
              <a:latin typeface="Calibri"/>
              <a:ea typeface="Calibri"/>
              <a:cs typeface="Calibri"/>
              <a:sym typeface="Calibri"/>
            </a:endParaRPr>
          </a:p>
          <a:p>
            <a:pPr lvl="0" algn="justLow"/>
            <a:r>
              <a:rPr lang="en-US" sz="3200" dirty="0">
                <a:solidFill>
                  <a:srgbClr val="B6886F"/>
                </a:solidFill>
                <a:latin typeface="Calibri"/>
                <a:ea typeface="Calibri"/>
                <a:cs typeface="Calibri"/>
                <a:sym typeface="Calibri"/>
              </a:rPr>
              <a:t>Loading to Staging</a:t>
            </a:r>
            <a:endParaRPr dirty="0"/>
          </a:p>
        </p:txBody>
      </p:sp>
    </p:spTree>
    <p:extLst>
      <p:ext uri="{BB962C8B-B14F-4D97-AF65-F5344CB8AC3E}">
        <p14:creationId xmlns:p14="http://schemas.microsoft.com/office/powerpoint/2010/main" val="103633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24">
          <a:extLst>
            <a:ext uri="{FF2B5EF4-FFF2-40B4-BE49-F238E27FC236}">
              <a16:creationId xmlns:a16="http://schemas.microsoft.com/office/drawing/2014/main" id="{C7AA01AA-157D-98F4-C3C4-721363D27A84}"/>
            </a:ext>
          </a:extLst>
        </p:cNvPr>
        <p:cNvGrpSpPr/>
        <p:nvPr/>
      </p:nvGrpSpPr>
      <p:grpSpPr>
        <a:xfrm>
          <a:off x="0" y="0"/>
          <a:ext cx="0" cy="0"/>
          <a:chOff x="0" y="0"/>
          <a:chExt cx="0" cy="0"/>
        </a:xfrm>
      </p:grpSpPr>
      <p:sp>
        <p:nvSpPr>
          <p:cNvPr id="125" name="Google Shape;125;p5">
            <a:extLst>
              <a:ext uri="{FF2B5EF4-FFF2-40B4-BE49-F238E27FC236}">
                <a16:creationId xmlns:a16="http://schemas.microsoft.com/office/drawing/2014/main" id="{47DAA56A-8B7D-6460-5D9E-A1AE42D0E927}"/>
              </a:ext>
            </a:extLst>
          </p:cNvPr>
          <p:cNvSpPr txBox="1"/>
          <p:nvPr/>
        </p:nvSpPr>
        <p:spPr>
          <a:xfrm>
            <a:off x="4991100" y="190501"/>
            <a:ext cx="830580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Dataset &amp; Extraction</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2" name="Picture 1" descr="A screenshot of a computer&#10;&#10;AI-generated content may be incorrect.">
            <a:extLst>
              <a:ext uri="{FF2B5EF4-FFF2-40B4-BE49-F238E27FC236}">
                <a16:creationId xmlns:a16="http://schemas.microsoft.com/office/drawing/2014/main" id="{E5A90542-B240-9D2F-183C-C0EE184AB026}"/>
              </a:ext>
            </a:extLst>
          </p:cNvPr>
          <p:cNvPicPr>
            <a:picLocks/>
          </p:cNvPicPr>
          <p:nvPr/>
        </p:nvPicPr>
        <p:blipFill>
          <a:blip r:embed="rId3">
            <a:extLst>
              <a:ext uri="{28A0092B-C50C-407E-A947-70E740481C1C}">
                <a14:useLocalDpi xmlns:a14="http://schemas.microsoft.com/office/drawing/2010/main" val="0"/>
              </a:ext>
            </a:extLst>
          </a:blip>
          <a:srcRect r="51595"/>
          <a:stretch>
            <a:fillRect/>
          </a:stretch>
        </p:blipFill>
        <p:spPr>
          <a:xfrm>
            <a:off x="352044" y="2263514"/>
            <a:ext cx="17583912" cy="7832985"/>
          </a:xfrm>
          <a:prstGeom prst="rect">
            <a:avLst/>
          </a:prstGeom>
        </p:spPr>
      </p:pic>
      <p:sp>
        <p:nvSpPr>
          <p:cNvPr id="4" name="TextBox 3">
            <a:extLst>
              <a:ext uri="{FF2B5EF4-FFF2-40B4-BE49-F238E27FC236}">
                <a16:creationId xmlns:a16="http://schemas.microsoft.com/office/drawing/2014/main" id="{F2A94CF7-89EB-183E-4DC7-0A46CEEE5DE2}"/>
              </a:ext>
            </a:extLst>
          </p:cNvPr>
          <p:cNvSpPr txBox="1"/>
          <p:nvPr/>
        </p:nvSpPr>
        <p:spPr>
          <a:xfrm>
            <a:off x="827314" y="1186296"/>
            <a:ext cx="2888343" cy="1077218"/>
          </a:xfrm>
          <a:prstGeom prst="rect">
            <a:avLst/>
          </a:prstGeom>
          <a:noFill/>
        </p:spPr>
        <p:txBody>
          <a:bodyPr wrap="square" rtlCol="0">
            <a:spAutoFit/>
          </a:bodyPr>
          <a:lstStyle/>
          <a:p>
            <a:endParaRPr lang="en-US" sz="3200" dirty="0">
              <a:solidFill>
                <a:srgbClr val="B6886F"/>
              </a:solidFill>
              <a:latin typeface="Calibri"/>
              <a:cs typeface="Calibri"/>
            </a:endParaRPr>
          </a:p>
          <a:p>
            <a:r>
              <a:rPr lang="en-US" sz="3200" dirty="0">
                <a:solidFill>
                  <a:srgbClr val="B6886F"/>
                </a:solidFill>
                <a:latin typeface="Calibri"/>
                <a:cs typeface="Calibri"/>
              </a:rPr>
              <a:t>1.Product Table</a:t>
            </a:r>
          </a:p>
        </p:txBody>
      </p:sp>
    </p:spTree>
    <p:extLst>
      <p:ext uri="{BB962C8B-B14F-4D97-AF65-F5344CB8AC3E}">
        <p14:creationId xmlns:p14="http://schemas.microsoft.com/office/powerpoint/2010/main" val="425045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24">
          <a:extLst>
            <a:ext uri="{FF2B5EF4-FFF2-40B4-BE49-F238E27FC236}">
              <a16:creationId xmlns:a16="http://schemas.microsoft.com/office/drawing/2014/main" id="{549CB785-6C24-2F81-B6C6-501D82B035E0}"/>
            </a:ext>
          </a:extLst>
        </p:cNvPr>
        <p:cNvGrpSpPr/>
        <p:nvPr/>
      </p:nvGrpSpPr>
      <p:grpSpPr>
        <a:xfrm>
          <a:off x="0" y="0"/>
          <a:ext cx="0" cy="0"/>
          <a:chOff x="0" y="0"/>
          <a:chExt cx="0" cy="0"/>
        </a:xfrm>
      </p:grpSpPr>
      <p:sp>
        <p:nvSpPr>
          <p:cNvPr id="125" name="Google Shape;125;p5">
            <a:extLst>
              <a:ext uri="{FF2B5EF4-FFF2-40B4-BE49-F238E27FC236}">
                <a16:creationId xmlns:a16="http://schemas.microsoft.com/office/drawing/2014/main" id="{DA0ED055-7906-1523-DFAA-DE45AEBB5135}"/>
              </a:ext>
            </a:extLst>
          </p:cNvPr>
          <p:cNvSpPr txBox="1"/>
          <p:nvPr/>
        </p:nvSpPr>
        <p:spPr>
          <a:xfrm>
            <a:off x="4991100" y="190500"/>
            <a:ext cx="8305800" cy="3122137"/>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Dataset &amp; Extraction</a:t>
            </a:r>
            <a:endParaRPr sz="6400" dirty="0"/>
          </a:p>
          <a:p>
            <a:pPr marL="0" marR="0" lvl="0" indent="0" algn="l" rtl="0">
              <a:lnSpc>
                <a:spcPct val="161046"/>
              </a:lnSpc>
              <a:spcBef>
                <a:spcPts val="0"/>
              </a:spcBef>
              <a:spcAft>
                <a:spcPts val="0"/>
              </a:spcAft>
              <a:buNone/>
            </a:pPr>
            <a:endParaRPr sz="6400" dirty="0">
              <a:solidFill>
                <a:srgbClr val="5E301C"/>
              </a:solidFill>
              <a:latin typeface="Arial"/>
              <a:ea typeface="Arial"/>
              <a:cs typeface="Arial"/>
              <a:sym typeface="Arial"/>
            </a:endParaRPr>
          </a:p>
        </p:txBody>
      </p:sp>
      <p:pic>
        <p:nvPicPr>
          <p:cNvPr id="3" name="Picture 2">
            <a:extLst>
              <a:ext uri="{FF2B5EF4-FFF2-40B4-BE49-F238E27FC236}">
                <a16:creationId xmlns:a16="http://schemas.microsoft.com/office/drawing/2014/main" id="{1FDFAD81-99D2-40A1-74B4-F070AE33145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52044" y="2263514"/>
            <a:ext cx="17583912" cy="7832986"/>
          </a:xfrm>
          <a:prstGeom prst="rect">
            <a:avLst/>
          </a:prstGeom>
        </p:spPr>
      </p:pic>
      <p:sp>
        <p:nvSpPr>
          <p:cNvPr id="4" name="TextBox 3">
            <a:extLst>
              <a:ext uri="{FF2B5EF4-FFF2-40B4-BE49-F238E27FC236}">
                <a16:creationId xmlns:a16="http://schemas.microsoft.com/office/drawing/2014/main" id="{1909CFFB-658D-E9FF-427F-04ED64F65382}"/>
              </a:ext>
            </a:extLst>
          </p:cNvPr>
          <p:cNvSpPr txBox="1"/>
          <p:nvPr/>
        </p:nvSpPr>
        <p:spPr>
          <a:xfrm>
            <a:off x="827314" y="1186296"/>
            <a:ext cx="3381829" cy="1077218"/>
          </a:xfrm>
          <a:prstGeom prst="rect">
            <a:avLst/>
          </a:prstGeom>
          <a:noFill/>
        </p:spPr>
        <p:txBody>
          <a:bodyPr wrap="square" rtlCol="0">
            <a:spAutoFit/>
          </a:bodyPr>
          <a:lstStyle/>
          <a:p>
            <a:endParaRPr lang="en-US" sz="3200" dirty="0">
              <a:solidFill>
                <a:srgbClr val="B6886F"/>
              </a:solidFill>
              <a:latin typeface="Calibri"/>
              <a:cs typeface="Calibri"/>
            </a:endParaRPr>
          </a:p>
          <a:p>
            <a:r>
              <a:rPr lang="en-US" sz="3200" dirty="0">
                <a:solidFill>
                  <a:srgbClr val="B6886F"/>
                </a:solidFill>
                <a:latin typeface="Calibri"/>
                <a:cs typeface="Calibri"/>
              </a:rPr>
              <a:t>2.Data Generate</a:t>
            </a:r>
          </a:p>
        </p:txBody>
      </p:sp>
    </p:spTree>
    <p:extLst>
      <p:ext uri="{BB962C8B-B14F-4D97-AF65-F5344CB8AC3E}">
        <p14:creationId xmlns:p14="http://schemas.microsoft.com/office/powerpoint/2010/main" val="119911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4F0"/>
        </a:solidFill>
        <a:effectLst/>
      </p:bgPr>
    </p:bg>
    <p:spTree>
      <p:nvGrpSpPr>
        <p:cNvPr id="1" name="Shape 130"/>
        <p:cNvGrpSpPr/>
        <p:nvPr/>
      </p:nvGrpSpPr>
      <p:grpSpPr>
        <a:xfrm>
          <a:off x="0" y="0"/>
          <a:ext cx="0" cy="0"/>
          <a:chOff x="0" y="0"/>
          <a:chExt cx="0" cy="0"/>
        </a:xfrm>
      </p:grpSpPr>
      <p:sp>
        <p:nvSpPr>
          <p:cNvPr id="131" name="Google Shape;131;p6"/>
          <p:cNvSpPr txBox="1"/>
          <p:nvPr/>
        </p:nvSpPr>
        <p:spPr>
          <a:xfrm>
            <a:off x="4619550" y="190500"/>
            <a:ext cx="9048900" cy="1584408"/>
          </a:xfrm>
          <a:prstGeom prst="rect">
            <a:avLst/>
          </a:prstGeom>
          <a:noFill/>
          <a:ln>
            <a:noFill/>
          </a:ln>
        </p:spPr>
        <p:txBody>
          <a:bodyPr spcFirstLastPara="1" wrap="square" lIns="0" tIns="0" rIns="0" bIns="0" anchor="t" anchorCtr="0">
            <a:spAutoFit/>
          </a:bodyPr>
          <a:lstStyle/>
          <a:p>
            <a:pPr marL="0" marR="0" lvl="0" indent="0" algn="l" rtl="0">
              <a:lnSpc>
                <a:spcPct val="156166"/>
              </a:lnSpc>
              <a:spcBef>
                <a:spcPts val="0"/>
              </a:spcBef>
              <a:spcAft>
                <a:spcPts val="0"/>
              </a:spcAft>
              <a:buNone/>
            </a:pPr>
            <a:r>
              <a:rPr lang="en-US" sz="6400" dirty="0">
                <a:solidFill>
                  <a:srgbClr val="5E301C"/>
                </a:solidFill>
                <a:latin typeface="Arial"/>
                <a:ea typeface="Arial"/>
                <a:cs typeface="Arial"/>
                <a:sym typeface="Arial"/>
              </a:rPr>
              <a:t>Database Development</a:t>
            </a:r>
            <a:endParaRPr sz="6400" dirty="0"/>
          </a:p>
        </p:txBody>
      </p:sp>
      <p:sp>
        <p:nvSpPr>
          <p:cNvPr id="132" name="Google Shape;132;p6"/>
          <p:cNvSpPr/>
          <p:nvPr/>
        </p:nvSpPr>
        <p:spPr>
          <a:xfrm>
            <a:off x="14859000"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20;p4">
            <a:extLst>
              <a:ext uri="{FF2B5EF4-FFF2-40B4-BE49-F238E27FC236}">
                <a16:creationId xmlns:a16="http://schemas.microsoft.com/office/drawing/2014/main" id="{EDC3EB46-0AFD-50DD-E8A1-4F43F875AD94}"/>
              </a:ext>
            </a:extLst>
          </p:cNvPr>
          <p:cNvSpPr txBox="1"/>
          <p:nvPr/>
        </p:nvSpPr>
        <p:spPr>
          <a:xfrm>
            <a:off x="3276600" y="2350255"/>
            <a:ext cx="11734800" cy="3046948"/>
          </a:xfrm>
          <a:prstGeom prst="rect">
            <a:avLst/>
          </a:prstGeom>
          <a:noFill/>
          <a:ln>
            <a:noFill/>
          </a:ln>
        </p:spPr>
        <p:txBody>
          <a:bodyPr spcFirstLastPara="1" wrap="square" lIns="91425" tIns="45700" rIns="91425" bIns="45700" anchor="t" anchorCtr="0">
            <a:spAutoFit/>
          </a:bodyPr>
          <a:lstStyle/>
          <a:p>
            <a:pPr lvl="0" algn="justLow"/>
            <a:r>
              <a:rPr lang="en-US" sz="3200" dirty="0">
                <a:solidFill>
                  <a:srgbClr val="B6886F"/>
                </a:solidFill>
                <a:latin typeface="Calibri"/>
                <a:ea typeface="Calibri"/>
                <a:cs typeface="Calibri"/>
                <a:sym typeface="Calibri"/>
              </a:rPr>
              <a:t>A structured relational database was built using SQL Server to support analysis and reporting. Core entities like Customers, Products, Orders, and Branches were connected using primary and foreign keys. Normalization and indexing were applied to ensure performance, scalability, and data integrity for integration with reporting tools.</a:t>
            </a:r>
            <a:endParaRPr dirty="0"/>
          </a:p>
        </p:txBody>
      </p:sp>
      <p:sp>
        <p:nvSpPr>
          <p:cNvPr id="3" name="Google Shape;119;p4">
            <a:extLst>
              <a:ext uri="{FF2B5EF4-FFF2-40B4-BE49-F238E27FC236}">
                <a16:creationId xmlns:a16="http://schemas.microsoft.com/office/drawing/2014/main" id="{47A2962E-8463-4912-471A-E812D1AADD4B}"/>
              </a:ext>
            </a:extLst>
          </p:cNvPr>
          <p:cNvSpPr/>
          <p:nvPr/>
        </p:nvSpPr>
        <p:spPr>
          <a:xfrm flipH="1">
            <a:off x="207162" y="5543398"/>
            <a:ext cx="3291186" cy="4763559"/>
          </a:xfrm>
          <a:custGeom>
            <a:avLst/>
            <a:gdLst/>
            <a:ahLst/>
            <a:cxnLst/>
            <a:rect l="l" t="t" r="r" b="b"/>
            <a:pathLst>
              <a:path w="3291186" h="4763559" extrusionOk="0">
                <a:moveTo>
                  <a:pt x="0" y="0"/>
                </a:moveTo>
                <a:lnTo>
                  <a:pt x="3291186" y="0"/>
                </a:lnTo>
                <a:lnTo>
                  <a:pt x="3291186" y="4763559"/>
                </a:lnTo>
                <a:lnTo>
                  <a:pt x="0" y="4763559"/>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686</Words>
  <Application>Microsoft Office PowerPoint</Application>
  <PresentationFormat>Custom</PresentationFormat>
  <Paragraphs>94</Paragraphs>
  <Slides>33</Slides>
  <Notes>30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RoxboroughCF</vt:lpstr>
      <vt:lpstr>Montserrat Medium</vt:lpstr>
      <vt:lpstr>Calibri</vt:lpstr>
      <vt:lpstr>Montserrat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Ahmed Gomaa</dc:creator>
  <cp:lastModifiedBy>احمد ايمن حسن صبيح</cp:lastModifiedBy>
  <cp:revision>24</cp:revision>
  <dcterms:created xsi:type="dcterms:W3CDTF">2006-08-16T00:00:00Z</dcterms:created>
  <dcterms:modified xsi:type="dcterms:W3CDTF">2025-07-06T08:56:30Z</dcterms:modified>
</cp:coreProperties>
</file>